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2"/>
  </p:notesMasterIdLst>
  <p:handoutMasterIdLst>
    <p:handoutMasterId r:id="rId43"/>
  </p:handoutMasterIdLst>
  <p:sldIdLst>
    <p:sldId id="256" r:id="rId2"/>
    <p:sldId id="317" r:id="rId3"/>
    <p:sldId id="665" r:id="rId4"/>
    <p:sldId id="318" r:id="rId5"/>
    <p:sldId id="314" r:id="rId6"/>
    <p:sldId id="320" r:id="rId7"/>
    <p:sldId id="670" r:id="rId8"/>
    <p:sldId id="668" r:id="rId9"/>
    <p:sldId id="669" r:id="rId10"/>
    <p:sldId id="325" r:id="rId11"/>
    <p:sldId id="688" r:id="rId12"/>
    <p:sldId id="696" r:id="rId13"/>
    <p:sldId id="689" r:id="rId14"/>
    <p:sldId id="679" r:id="rId15"/>
    <p:sldId id="673" r:id="rId16"/>
    <p:sldId id="321" r:id="rId17"/>
    <p:sldId id="675" r:id="rId18"/>
    <p:sldId id="677" r:id="rId19"/>
    <p:sldId id="678" r:id="rId20"/>
    <p:sldId id="672" r:id="rId21"/>
    <p:sldId id="671" r:id="rId22"/>
    <p:sldId id="322" r:id="rId23"/>
    <p:sldId id="680" r:id="rId24"/>
    <p:sldId id="681" r:id="rId25"/>
    <p:sldId id="682" r:id="rId26"/>
    <p:sldId id="683" r:id="rId27"/>
    <p:sldId id="693" r:id="rId28"/>
    <p:sldId id="687" r:id="rId29"/>
    <p:sldId id="684" r:id="rId30"/>
    <p:sldId id="686" r:id="rId31"/>
    <p:sldId id="685" r:id="rId32"/>
    <p:sldId id="690" r:id="rId33"/>
    <p:sldId id="694" r:id="rId34"/>
    <p:sldId id="691" r:id="rId35"/>
    <p:sldId id="692" r:id="rId36"/>
    <p:sldId id="335" r:id="rId37"/>
    <p:sldId id="697" r:id="rId38"/>
    <p:sldId id="695" r:id="rId39"/>
    <p:sldId id="666" r:id="rId40"/>
    <p:sldId id="33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08"/>
    <p:restoredTop sz="96223"/>
  </p:normalViewPr>
  <p:slideViewPr>
    <p:cSldViewPr snapToGrid="0">
      <p:cViewPr varScale="1">
        <p:scale>
          <a:sx n="120" d="100"/>
          <a:sy n="120" d="100"/>
        </p:scale>
        <p:origin x="216" y="190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888247-99AA-4C21-A330-F070A723A73F}" type="doc">
      <dgm:prSet loTypeId="urn:microsoft.com/office/officeart/2016/7/layout/VerticalSolidActionList" loCatId="List" qsTypeId="urn:microsoft.com/office/officeart/2005/8/quickstyle/simple5" qsCatId="simple" csTypeId="urn:microsoft.com/office/officeart/2005/8/colors/colorful5" csCatId="colorful" phldr="1"/>
      <dgm:spPr/>
      <dgm:t>
        <a:bodyPr/>
        <a:lstStyle/>
        <a:p>
          <a:endParaRPr lang="en-US"/>
        </a:p>
      </dgm:t>
    </dgm:pt>
    <dgm:pt modelId="{0132B1CF-9402-4548-9698-25634BD4A959}">
      <dgm:prSet/>
      <dgm:spPr/>
      <dgm:t>
        <a:bodyPr/>
        <a:lstStyle/>
        <a:p>
          <a:r>
            <a:rPr lang="en-US" dirty="0"/>
            <a:t>Identify</a:t>
          </a:r>
        </a:p>
      </dgm:t>
    </dgm:pt>
    <dgm:pt modelId="{F30F3D60-7100-41BD-B7AC-F380D1E97BC2}" type="parTrans" cxnId="{EB5BAF54-51D5-4BEE-906F-CEFB7630397C}">
      <dgm:prSet/>
      <dgm:spPr/>
      <dgm:t>
        <a:bodyPr/>
        <a:lstStyle/>
        <a:p>
          <a:endParaRPr lang="en-US"/>
        </a:p>
      </dgm:t>
    </dgm:pt>
    <dgm:pt modelId="{C5BB6259-7F96-45F0-851F-477B713BEB59}" type="sibTrans" cxnId="{EB5BAF54-51D5-4BEE-906F-CEFB7630397C}">
      <dgm:prSet/>
      <dgm:spPr/>
      <dgm:t>
        <a:bodyPr/>
        <a:lstStyle/>
        <a:p>
          <a:endParaRPr lang="en-US"/>
        </a:p>
      </dgm:t>
    </dgm:pt>
    <dgm:pt modelId="{918B4448-D216-4BF3-B863-AD2314989ED2}">
      <dgm:prSet/>
      <dgm:spPr/>
      <dgm:t>
        <a:bodyPr/>
        <a:lstStyle/>
        <a:p>
          <a:r>
            <a:rPr lang="en-US" dirty="0"/>
            <a:t>Databases that are accurate                    and pre-process the data.</a:t>
          </a:r>
        </a:p>
      </dgm:t>
    </dgm:pt>
    <dgm:pt modelId="{24826A9F-E4CF-4DCB-B929-F37BE1CC5E07}" type="parTrans" cxnId="{695DCC70-3521-48F6-9668-45D560FDA708}">
      <dgm:prSet/>
      <dgm:spPr/>
      <dgm:t>
        <a:bodyPr/>
        <a:lstStyle/>
        <a:p>
          <a:endParaRPr lang="en-US"/>
        </a:p>
      </dgm:t>
    </dgm:pt>
    <dgm:pt modelId="{35EC3F9F-7FFB-4D82-B731-6ED06135205E}" type="sibTrans" cxnId="{695DCC70-3521-48F6-9668-45D560FDA708}">
      <dgm:prSet/>
      <dgm:spPr/>
      <dgm:t>
        <a:bodyPr/>
        <a:lstStyle/>
        <a:p>
          <a:endParaRPr lang="en-US"/>
        </a:p>
      </dgm:t>
    </dgm:pt>
    <dgm:pt modelId="{D74EE252-FCC6-45CE-82F0-94B8FD359EFF}">
      <dgm:prSet/>
      <dgm:spPr/>
      <dgm:t>
        <a:bodyPr/>
        <a:lstStyle/>
        <a:p>
          <a:r>
            <a:rPr lang="en-US" dirty="0"/>
            <a:t>Classify</a:t>
          </a:r>
        </a:p>
      </dgm:t>
    </dgm:pt>
    <dgm:pt modelId="{F33641FA-7842-4446-8BCA-07D5BA78EF86}" type="parTrans" cxnId="{77EBF8C3-F9B8-41AC-8499-B3BB3587E97E}">
      <dgm:prSet/>
      <dgm:spPr/>
      <dgm:t>
        <a:bodyPr/>
        <a:lstStyle/>
        <a:p>
          <a:endParaRPr lang="en-US"/>
        </a:p>
      </dgm:t>
    </dgm:pt>
    <dgm:pt modelId="{7EEB245A-C097-45D0-8F0D-E27E02273047}" type="sibTrans" cxnId="{77EBF8C3-F9B8-41AC-8499-B3BB3587E97E}">
      <dgm:prSet/>
      <dgm:spPr/>
      <dgm:t>
        <a:bodyPr/>
        <a:lstStyle/>
        <a:p>
          <a:endParaRPr lang="en-US"/>
        </a:p>
      </dgm:t>
    </dgm:pt>
    <dgm:pt modelId="{5DBB0EF2-3631-44F5-B5D0-5694C0FB72ED}">
      <dgm:prSet/>
      <dgm:spPr/>
      <dgm:t>
        <a:bodyPr/>
        <a:lstStyle/>
        <a:p>
          <a:r>
            <a:rPr lang="en-US" dirty="0"/>
            <a:t>and Identify DM patients by using machine learning algorithms.</a:t>
          </a:r>
        </a:p>
      </dgm:t>
    </dgm:pt>
    <dgm:pt modelId="{4308BACA-6237-4DAB-9320-3A1E9658DBA4}" type="parTrans" cxnId="{3360BA88-D9F3-448C-8710-AAB80B750EC0}">
      <dgm:prSet/>
      <dgm:spPr/>
      <dgm:t>
        <a:bodyPr/>
        <a:lstStyle/>
        <a:p>
          <a:endParaRPr lang="en-US"/>
        </a:p>
      </dgm:t>
    </dgm:pt>
    <dgm:pt modelId="{3BFC1DB0-D60A-4FD1-B026-045E61FBDA8A}" type="sibTrans" cxnId="{3360BA88-D9F3-448C-8710-AAB80B750EC0}">
      <dgm:prSet/>
      <dgm:spPr/>
      <dgm:t>
        <a:bodyPr/>
        <a:lstStyle/>
        <a:p>
          <a:endParaRPr lang="en-US"/>
        </a:p>
      </dgm:t>
    </dgm:pt>
    <dgm:pt modelId="{0CB03538-1CB6-4C5A-835F-3458FBC98FD8}">
      <dgm:prSet/>
      <dgm:spPr/>
      <dgm:t>
        <a:bodyPr/>
        <a:lstStyle/>
        <a:p>
          <a:r>
            <a:rPr lang="en-US" dirty="0"/>
            <a:t>Build</a:t>
          </a:r>
        </a:p>
      </dgm:t>
    </dgm:pt>
    <dgm:pt modelId="{4DA2E337-8D36-410D-A060-2D3D5264A153}" type="parTrans" cxnId="{1F1F5722-07B7-46B3-A8A4-7B54AF84D9AE}">
      <dgm:prSet/>
      <dgm:spPr/>
      <dgm:t>
        <a:bodyPr/>
        <a:lstStyle/>
        <a:p>
          <a:endParaRPr lang="en-US"/>
        </a:p>
      </dgm:t>
    </dgm:pt>
    <dgm:pt modelId="{202AE08D-7BC8-4E24-9AEF-B44CF4B19B02}" type="sibTrans" cxnId="{1F1F5722-07B7-46B3-A8A4-7B54AF84D9AE}">
      <dgm:prSet/>
      <dgm:spPr/>
      <dgm:t>
        <a:bodyPr/>
        <a:lstStyle/>
        <a:p>
          <a:endParaRPr lang="en-US"/>
        </a:p>
      </dgm:t>
    </dgm:pt>
    <dgm:pt modelId="{C42CC0EB-102A-4CC9-9611-03216E8FC599}">
      <dgm:prSet/>
      <dgm:spPr/>
      <dgm:t>
        <a:bodyPr/>
        <a:lstStyle/>
        <a:p>
          <a:r>
            <a:rPr lang="en-US" dirty="0"/>
            <a:t>A model using supervised machine learning algorithms that predict DM.</a:t>
          </a:r>
        </a:p>
      </dgm:t>
    </dgm:pt>
    <dgm:pt modelId="{C3AF6261-EA07-4FA7-A121-561F32667450}" type="parTrans" cxnId="{844631EE-C8DA-4046-84E1-01639DD25D6F}">
      <dgm:prSet/>
      <dgm:spPr/>
      <dgm:t>
        <a:bodyPr/>
        <a:lstStyle/>
        <a:p>
          <a:endParaRPr lang="en-US"/>
        </a:p>
      </dgm:t>
    </dgm:pt>
    <dgm:pt modelId="{C734DCC6-7865-4B78-8E7F-98D763DAA546}" type="sibTrans" cxnId="{844631EE-C8DA-4046-84E1-01639DD25D6F}">
      <dgm:prSet/>
      <dgm:spPr/>
      <dgm:t>
        <a:bodyPr/>
        <a:lstStyle/>
        <a:p>
          <a:endParaRPr lang="en-US"/>
        </a:p>
      </dgm:t>
    </dgm:pt>
    <dgm:pt modelId="{2D79565C-3CE0-FB48-AC6D-C12B3BA5D9AA}" type="pres">
      <dgm:prSet presAssocID="{1A888247-99AA-4C21-A330-F070A723A73F}" presName="Name0" presStyleCnt="0">
        <dgm:presLayoutVars>
          <dgm:dir/>
          <dgm:animLvl val="lvl"/>
          <dgm:resizeHandles val="exact"/>
        </dgm:presLayoutVars>
      </dgm:prSet>
      <dgm:spPr/>
    </dgm:pt>
    <dgm:pt modelId="{BAC452BB-4724-3C4F-82D1-E9F1384038AF}" type="pres">
      <dgm:prSet presAssocID="{0132B1CF-9402-4548-9698-25634BD4A959}" presName="linNode" presStyleCnt="0"/>
      <dgm:spPr/>
    </dgm:pt>
    <dgm:pt modelId="{89E6ED3B-E33A-FD43-8FF4-26F436B25E90}" type="pres">
      <dgm:prSet presAssocID="{0132B1CF-9402-4548-9698-25634BD4A959}" presName="parentText" presStyleLbl="alignNode1" presStyleIdx="0" presStyleCnt="3">
        <dgm:presLayoutVars>
          <dgm:chMax val="1"/>
          <dgm:bulletEnabled/>
        </dgm:presLayoutVars>
      </dgm:prSet>
      <dgm:spPr/>
    </dgm:pt>
    <dgm:pt modelId="{EA79B937-DC85-DC49-86F5-FF6E2CB52D9C}" type="pres">
      <dgm:prSet presAssocID="{0132B1CF-9402-4548-9698-25634BD4A959}" presName="descendantText" presStyleLbl="alignAccFollowNode1" presStyleIdx="0" presStyleCnt="3">
        <dgm:presLayoutVars>
          <dgm:bulletEnabled/>
        </dgm:presLayoutVars>
      </dgm:prSet>
      <dgm:spPr/>
    </dgm:pt>
    <dgm:pt modelId="{11BD9ED0-6C3A-9145-8185-71724F5C0DAB}" type="pres">
      <dgm:prSet presAssocID="{C5BB6259-7F96-45F0-851F-477B713BEB59}" presName="sp" presStyleCnt="0"/>
      <dgm:spPr/>
    </dgm:pt>
    <dgm:pt modelId="{40B3794A-C0D6-664E-914F-40F12AFAA501}" type="pres">
      <dgm:prSet presAssocID="{D74EE252-FCC6-45CE-82F0-94B8FD359EFF}" presName="linNode" presStyleCnt="0"/>
      <dgm:spPr/>
    </dgm:pt>
    <dgm:pt modelId="{B0FD9B36-3BB0-3445-B75F-8B1BEB145C26}" type="pres">
      <dgm:prSet presAssocID="{D74EE252-FCC6-45CE-82F0-94B8FD359EFF}" presName="parentText" presStyleLbl="alignNode1" presStyleIdx="1" presStyleCnt="3">
        <dgm:presLayoutVars>
          <dgm:chMax val="1"/>
          <dgm:bulletEnabled/>
        </dgm:presLayoutVars>
      </dgm:prSet>
      <dgm:spPr/>
    </dgm:pt>
    <dgm:pt modelId="{5CBC7CE0-4D9E-C340-93AF-5CA255B2DC68}" type="pres">
      <dgm:prSet presAssocID="{D74EE252-FCC6-45CE-82F0-94B8FD359EFF}" presName="descendantText" presStyleLbl="alignAccFollowNode1" presStyleIdx="1" presStyleCnt="3">
        <dgm:presLayoutVars>
          <dgm:bulletEnabled/>
        </dgm:presLayoutVars>
      </dgm:prSet>
      <dgm:spPr/>
    </dgm:pt>
    <dgm:pt modelId="{AAAFEB9F-65EF-2B47-8D65-31B62966D515}" type="pres">
      <dgm:prSet presAssocID="{7EEB245A-C097-45D0-8F0D-E27E02273047}" presName="sp" presStyleCnt="0"/>
      <dgm:spPr/>
    </dgm:pt>
    <dgm:pt modelId="{B8D7869D-E03D-2E46-ABB0-614D32D9C96E}" type="pres">
      <dgm:prSet presAssocID="{0CB03538-1CB6-4C5A-835F-3458FBC98FD8}" presName="linNode" presStyleCnt="0"/>
      <dgm:spPr/>
    </dgm:pt>
    <dgm:pt modelId="{141F5514-65C7-CC4D-8B9E-7C483F58440F}" type="pres">
      <dgm:prSet presAssocID="{0CB03538-1CB6-4C5A-835F-3458FBC98FD8}" presName="parentText" presStyleLbl="alignNode1" presStyleIdx="2" presStyleCnt="3" custLinFactNeighborX="-8789" custLinFactNeighborY="98">
        <dgm:presLayoutVars>
          <dgm:chMax val="1"/>
          <dgm:bulletEnabled/>
        </dgm:presLayoutVars>
      </dgm:prSet>
      <dgm:spPr/>
    </dgm:pt>
    <dgm:pt modelId="{81F5FEC4-C7CA-6344-AD18-3581A9347A7B}" type="pres">
      <dgm:prSet presAssocID="{0CB03538-1CB6-4C5A-835F-3458FBC98FD8}" presName="descendantText" presStyleLbl="alignAccFollowNode1" presStyleIdx="2" presStyleCnt="3">
        <dgm:presLayoutVars>
          <dgm:bulletEnabled/>
        </dgm:presLayoutVars>
      </dgm:prSet>
      <dgm:spPr/>
    </dgm:pt>
  </dgm:ptLst>
  <dgm:cxnLst>
    <dgm:cxn modelId="{D6332D1E-301E-684D-8335-4E578EAEC34A}" type="presOf" srcId="{1A888247-99AA-4C21-A330-F070A723A73F}" destId="{2D79565C-3CE0-FB48-AC6D-C12B3BA5D9AA}" srcOrd="0" destOrd="0" presId="urn:microsoft.com/office/officeart/2016/7/layout/VerticalSolidActionList"/>
    <dgm:cxn modelId="{1F1F5722-07B7-46B3-A8A4-7B54AF84D9AE}" srcId="{1A888247-99AA-4C21-A330-F070A723A73F}" destId="{0CB03538-1CB6-4C5A-835F-3458FBC98FD8}" srcOrd="2" destOrd="0" parTransId="{4DA2E337-8D36-410D-A060-2D3D5264A153}" sibTransId="{202AE08D-7BC8-4E24-9AEF-B44CF4B19B02}"/>
    <dgm:cxn modelId="{97CE5328-E4DB-9E48-89FB-9CF66C9FD2F3}" type="presOf" srcId="{D74EE252-FCC6-45CE-82F0-94B8FD359EFF}" destId="{B0FD9B36-3BB0-3445-B75F-8B1BEB145C26}" srcOrd="0" destOrd="0" presId="urn:microsoft.com/office/officeart/2016/7/layout/VerticalSolidActionList"/>
    <dgm:cxn modelId="{49CFBB50-E9C3-5346-9DDE-F797C76B59FA}" type="presOf" srcId="{0132B1CF-9402-4548-9698-25634BD4A959}" destId="{89E6ED3B-E33A-FD43-8FF4-26F436B25E90}" srcOrd="0" destOrd="0" presId="urn:microsoft.com/office/officeart/2016/7/layout/VerticalSolidActionList"/>
    <dgm:cxn modelId="{EB5BAF54-51D5-4BEE-906F-CEFB7630397C}" srcId="{1A888247-99AA-4C21-A330-F070A723A73F}" destId="{0132B1CF-9402-4548-9698-25634BD4A959}" srcOrd="0" destOrd="0" parTransId="{F30F3D60-7100-41BD-B7AC-F380D1E97BC2}" sibTransId="{C5BB6259-7F96-45F0-851F-477B713BEB59}"/>
    <dgm:cxn modelId="{0F8C6B5B-DEA9-F446-8103-F53052AEBCE9}" type="presOf" srcId="{C42CC0EB-102A-4CC9-9611-03216E8FC599}" destId="{81F5FEC4-C7CA-6344-AD18-3581A9347A7B}" srcOrd="0" destOrd="0" presId="urn:microsoft.com/office/officeart/2016/7/layout/VerticalSolidActionList"/>
    <dgm:cxn modelId="{A279176A-BB79-5A45-A049-0FF4FFA9722A}" type="presOf" srcId="{0CB03538-1CB6-4C5A-835F-3458FBC98FD8}" destId="{141F5514-65C7-CC4D-8B9E-7C483F58440F}" srcOrd="0" destOrd="0" presId="urn:microsoft.com/office/officeart/2016/7/layout/VerticalSolidActionList"/>
    <dgm:cxn modelId="{695DCC70-3521-48F6-9668-45D560FDA708}" srcId="{0132B1CF-9402-4548-9698-25634BD4A959}" destId="{918B4448-D216-4BF3-B863-AD2314989ED2}" srcOrd="0" destOrd="0" parTransId="{24826A9F-E4CF-4DCB-B929-F37BE1CC5E07}" sibTransId="{35EC3F9F-7FFB-4D82-B731-6ED06135205E}"/>
    <dgm:cxn modelId="{3360BA88-D9F3-448C-8710-AAB80B750EC0}" srcId="{D74EE252-FCC6-45CE-82F0-94B8FD359EFF}" destId="{5DBB0EF2-3631-44F5-B5D0-5694C0FB72ED}" srcOrd="0" destOrd="0" parTransId="{4308BACA-6237-4DAB-9320-3A1E9658DBA4}" sibTransId="{3BFC1DB0-D60A-4FD1-B026-045E61FBDA8A}"/>
    <dgm:cxn modelId="{D8E09DA1-AD8F-CB4F-B749-EE04D0006F69}" type="presOf" srcId="{918B4448-D216-4BF3-B863-AD2314989ED2}" destId="{EA79B937-DC85-DC49-86F5-FF6E2CB52D9C}" srcOrd="0" destOrd="0" presId="urn:microsoft.com/office/officeart/2016/7/layout/VerticalSolidActionList"/>
    <dgm:cxn modelId="{D49101A7-2F71-1646-BA1E-8F564CA9A68C}" type="presOf" srcId="{5DBB0EF2-3631-44F5-B5D0-5694C0FB72ED}" destId="{5CBC7CE0-4D9E-C340-93AF-5CA255B2DC68}" srcOrd="0" destOrd="0" presId="urn:microsoft.com/office/officeart/2016/7/layout/VerticalSolidActionList"/>
    <dgm:cxn modelId="{77EBF8C3-F9B8-41AC-8499-B3BB3587E97E}" srcId="{1A888247-99AA-4C21-A330-F070A723A73F}" destId="{D74EE252-FCC6-45CE-82F0-94B8FD359EFF}" srcOrd="1" destOrd="0" parTransId="{F33641FA-7842-4446-8BCA-07D5BA78EF86}" sibTransId="{7EEB245A-C097-45D0-8F0D-E27E02273047}"/>
    <dgm:cxn modelId="{844631EE-C8DA-4046-84E1-01639DD25D6F}" srcId="{0CB03538-1CB6-4C5A-835F-3458FBC98FD8}" destId="{C42CC0EB-102A-4CC9-9611-03216E8FC599}" srcOrd="0" destOrd="0" parTransId="{C3AF6261-EA07-4FA7-A121-561F32667450}" sibTransId="{C734DCC6-7865-4B78-8E7F-98D763DAA546}"/>
    <dgm:cxn modelId="{38B1280E-BE16-D748-977F-7AA3AFD32DF8}" type="presParOf" srcId="{2D79565C-3CE0-FB48-AC6D-C12B3BA5D9AA}" destId="{BAC452BB-4724-3C4F-82D1-E9F1384038AF}" srcOrd="0" destOrd="0" presId="urn:microsoft.com/office/officeart/2016/7/layout/VerticalSolidActionList"/>
    <dgm:cxn modelId="{736214FD-2C71-9542-AF72-EF81DCDF8239}" type="presParOf" srcId="{BAC452BB-4724-3C4F-82D1-E9F1384038AF}" destId="{89E6ED3B-E33A-FD43-8FF4-26F436B25E90}" srcOrd="0" destOrd="0" presId="urn:microsoft.com/office/officeart/2016/7/layout/VerticalSolidActionList"/>
    <dgm:cxn modelId="{485AAB25-A2C0-074D-8FB1-A9F033D86C6F}" type="presParOf" srcId="{BAC452BB-4724-3C4F-82D1-E9F1384038AF}" destId="{EA79B937-DC85-DC49-86F5-FF6E2CB52D9C}" srcOrd="1" destOrd="0" presId="urn:microsoft.com/office/officeart/2016/7/layout/VerticalSolidActionList"/>
    <dgm:cxn modelId="{E0AEB85D-7BF0-464A-AD2A-EF92D0CCB4D0}" type="presParOf" srcId="{2D79565C-3CE0-FB48-AC6D-C12B3BA5D9AA}" destId="{11BD9ED0-6C3A-9145-8185-71724F5C0DAB}" srcOrd="1" destOrd="0" presId="urn:microsoft.com/office/officeart/2016/7/layout/VerticalSolidActionList"/>
    <dgm:cxn modelId="{D0864E9C-0BC0-3C4E-A76B-B7987543DDFA}" type="presParOf" srcId="{2D79565C-3CE0-FB48-AC6D-C12B3BA5D9AA}" destId="{40B3794A-C0D6-664E-914F-40F12AFAA501}" srcOrd="2" destOrd="0" presId="urn:microsoft.com/office/officeart/2016/7/layout/VerticalSolidActionList"/>
    <dgm:cxn modelId="{9133AA58-24DB-4941-B1AE-7410C9099C8D}" type="presParOf" srcId="{40B3794A-C0D6-664E-914F-40F12AFAA501}" destId="{B0FD9B36-3BB0-3445-B75F-8B1BEB145C26}" srcOrd="0" destOrd="0" presId="urn:microsoft.com/office/officeart/2016/7/layout/VerticalSolidActionList"/>
    <dgm:cxn modelId="{1FC24AEE-BD0C-EF49-8B25-3863CE28F111}" type="presParOf" srcId="{40B3794A-C0D6-664E-914F-40F12AFAA501}" destId="{5CBC7CE0-4D9E-C340-93AF-5CA255B2DC68}" srcOrd="1" destOrd="0" presId="urn:microsoft.com/office/officeart/2016/7/layout/VerticalSolidActionList"/>
    <dgm:cxn modelId="{E60C6E36-994E-C843-9844-965EFB940F59}" type="presParOf" srcId="{2D79565C-3CE0-FB48-AC6D-C12B3BA5D9AA}" destId="{AAAFEB9F-65EF-2B47-8D65-31B62966D515}" srcOrd="3" destOrd="0" presId="urn:microsoft.com/office/officeart/2016/7/layout/VerticalSolidActionList"/>
    <dgm:cxn modelId="{A6BD5B40-9C00-3C47-A938-AEF5ADC5D4E9}" type="presParOf" srcId="{2D79565C-3CE0-FB48-AC6D-C12B3BA5D9AA}" destId="{B8D7869D-E03D-2E46-ABB0-614D32D9C96E}" srcOrd="4" destOrd="0" presId="urn:microsoft.com/office/officeart/2016/7/layout/VerticalSolidActionList"/>
    <dgm:cxn modelId="{D208E5F2-75AC-BA48-BF32-6BCAFE19A473}" type="presParOf" srcId="{B8D7869D-E03D-2E46-ABB0-614D32D9C96E}" destId="{141F5514-65C7-CC4D-8B9E-7C483F58440F}" srcOrd="0" destOrd="0" presId="urn:microsoft.com/office/officeart/2016/7/layout/VerticalSolidActionList"/>
    <dgm:cxn modelId="{4BB41A84-0B1C-2440-B1F1-261CADDA1B26}" type="presParOf" srcId="{B8D7869D-E03D-2E46-ABB0-614D32D9C96E}" destId="{81F5FEC4-C7CA-6344-AD18-3581A9347A7B}"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76A10C-9756-4A0F-BF4D-4B757281AD80}"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B1B63C7-F049-4C41-AB33-56AAC2E0C811}">
      <dgm:prSet/>
      <dgm:spPr/>
      <dgm:t>
        <a:bodyPr/>
        <a:lstStyle/>
        <a:p>
          <a:pPr>
            <a:defRPr cap="all"/>
          </a:pPr>
          <a:r>
            <a:rPr lang="en-US"/>
            <a:t>1. Logistic Regression</a:t>
          </a:r>
        </a:p>
      </dgm:t>
    </dgm:pt>
    <dgm:pt modelId="{178E8C1D-9329-4A60-BE7D-9EB92AC8D3C2}" type="parTrans" cxnId="{A705C72B-A646-4F15-829C-F4AA40E156E1}">
      <dgm:prSet/>
      <dgm:spPr/>
      <dgm:t>
        <a:bodyPr/>
        <a:lstStyle/>
        <a:p>
          <a:endParaRPr lang="en-US"/>
        </a:p>
      </dgm:t>
    </dgm:pt>
    <dgm:pt modelId="{0F1FF105-F1DE-41FC-984E-444EFB55168F}" type="sibTrans" cxnId="{A705C72B-A646-4F15-829C-F4AA40E156E1}">
      <dgm:prSet/>
      <dgm:spPr/>
      <dgm:t>
        <a:bodyPr/>
        <a:lstStyle/>
        <a:p>
          <a:endParaRPr lang="en-US"/>
        </a:p>
      </dgm:t>
    </dgm:pt>
    <dgm:pt modelId="{D4BB2679-D13F-408C-97E1-1F54791FCC71}">
      <dgm:prSet/>
      <dgm:spPr/>
      <dgm:t>
        <a:bodyPr/>
        <a:lstStyle/>
        <a:p>
          <a:pPr>
            <a:defRPr cap="all"/>
          </a:pPr>
          <a:r>
            <a:rPr lang="en-US"/>
            <a:t>2. Random Forest Classifier</a:t>
          </a:r>
        </a:p>
      </dgm:t>
    </dgm:pt>
    <dgm:pt modelId="{4D241718-97CF-4C0F-ABB6-37AD870FFDA4}" type="parTrans" cxnId="{D4FCD9F7-D4D8-47DD-A64D-A6731D744CF2}">
      <dgm:prSet/>
      <dgm:spPr/>
      <dgm:t>
        <a:bodyPr/>
        <a:lstStyle/>
        <a:p>
          <a:endParaRPr lang="en-US"/>
        </a:p>
      </dgm:t>
    </dgm:pt>
    <dgm:pt modelId="{0DF749FB-7A64-4510-8C24-FAC50840AC70}" type="sibTrans" cxnId="{D4FCD9F7-D4D8-47DD-A64D-A6731D744CF2}">
      <dgm:prSet/>
      <dgm:spPr/>
      <dgm:t>
        <a:bodyPr/>
        <a:lstStyle/>
        <a:p>
          <a:endParaRPr lang="en-US"/>
        </a:p>
      </dgm:t>
    </dgm:pt>
    <dgm:pt modelId="{0B728182-CEBD-466D-BBC1-439ABCB33942}">
      <dgm:prSet/>
      <dgm:spPr/>
      <dgm:t>
        <a:bodyPr/>
        <a:lstStyle/>
        <a:p>
          <a:pPr>
            <a:defRPr cap="all"/>
          </a:pPr>
          <a:r>
            <a:rPr lang="en-US" dirty="0"/>
            <a:t>3. KNN</a:t>
          </a:r>
        </a:p>
      </dgm:t>
    </dgm:pt>
    <dgm:pt modelId="{3E5BAA36-5AFE-4D5A-B453-3F4846C97B3A}" type="parTrans" cxnId="{6C9B49EF-CDA7-4523-B77E-7E5DDC9B6AC4}">
      <dgm:prSet/>
      <dgm:spPr/>
      <dgm:t>
        <a:bodyPr/>
        <a:lstStyle/>
        <a:p>
          <a:endParaRPr lang="en-US"/>
        </a:p>
      </dgm:t>
    </dgm:pt>
    <dgm:pt modelId="{EFE29740-8B3D-4828-9B38-6FD37AF0D6E5}" type="sibTrans" cxnId="{6C9B49EF-CDA7-4523-B77E-7E5DDC9B6AC4}">
      <dgm:prSet/>
      <dgm:spPr/>
      <dgm:t>
        <a:bodyPr/>
        <a:lstStyle/>
        <a:p>
          <a:endParaRPr lang="en-US"/>
        </a:p>
      </dgm:t>
    </dgm:pt>
    <dgm:pt modelId="{641212AE-C700-40E0-91AA-EB3C1BB7677A}">
      <dgm:prSet/>
      <dgm:spPr/>
      <dgm:t>
        <a:bodyPr/>
        <a:lstStyle/>
        <a:p>
          <a:pPr>
            <a:defRPr cap="all"/>
          </a:pPr>
          <a:r>
            <a:rPr lang="en-US"/>
            <a:t>4. SVM</a:t>
          </a:r>
        </a:p>
      </dgm:t>
    </dgm:pt>
    <dgm:pt modelId="{95FCA850-EE5B-4BD2-847F-AC92E3C4D069}" type="parTrans" cxnId="{B9D78436-10F4-4227-9BD3-4CDB8739CB92}">
      <dgm:prSet/>
      <dgm:spPr/>
      <dgm:t>
        <a:bodyPr/>
        <a:lstStyle/>
        <a:p>
          <a:endParaRPr lang="en-US"/>
        </a:p>
      </dgm:t>
    </dgm:pt>
    <dgm:pt modelId="{55D0450D-280B-46A5-B92C-EF6905DF1BCF}" type="sibTrans" cxnId="{B9D78436-10F4-4227-9BD3-4CDB8739CB92}">
      <dgm:prSet/>
      <dgm:spPr/>
      <dgm:t>
        <a:bodyPr/>
        <a:lstStyle/>
        <a:p>
          <a:endParaRPr lang="en-US"/>
        </a:p>
      </dgm:t>
    </dgm:pt>
    <dgm:pt modelId="{9EB62A0A-ACA4-442E-8AB8-1D30A8FC11C2}" type="pres">
      <dgm:prSet presAssocID="{AF76A10C-9756-4A0F-BF4D-4B757281AD80}" presName="root" presStyleCnt="0">
        <dgm:presLayoutVars>
          <dgm:dir/>
          <dgm:resizeHandles val="exact"/>
        </dgm:presLayoutVars>
      </dgm:prSet>
      <dgm:spPr/>
    </dgm:pt>
    <dgm:pt modelId="{AC61D309-18E1-4F15-AA0C-12BBE8B47067}" type="pres">
      <dgm:prSet presAssocID="{7B1B63C7-F049-4C41-AB33-56AAC2E0C811}" presName="compNode" presStyleCnt="0"/>
      <dgm:spPr/>
    </dgm:pt>
    <dgm:pt modelId="{A0CDB663-7457-4010-84EB-7EAE762C617B}" type="pres">
      <dgm:prSet presAssocID="{7B1B63C7-F049-4C41-AB33-56AAC2E0C811}" presName="iconBgRect" presStyleLbl="bgShp" presStyleIdx="0" presStyleCnt="4"/>
      <dgm:spPr/>
    </dgm:pt>
    <dgm:pt modelId="{2A6BE6E8-B062-4F6D-A82F-3D8E1C8B421E}" type="pres">
      <dgm:prSet presAssocID="{7B1B63C7-F049-4C41-AB33-56AAC2E0C81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F53526C0-F506-46BA-BD4A-5E42421C4DDF}" type="pres">
      <dgm:prSet presAssocID="{7B1B63C7-F049-4C41-AB33-56AAC2E0C811}" presName="spaceRect" presStyleCnt="0"/>
      <dgm:spPr/>
    </dgm:pt>
    <dgm:pt modelId="{BD12B28B-2AE6-4604-A7C9-DD4876C68327}" type="pres">
      <dgm:prSet presAssocID="{7B1B63C7-F049-4C41-AB33-56AAC2E0C811}" presName="textRect" presStyleLbl="revTx" presStyleIdx="0" presStyleCnt="4">
        <dgm:presLayoutVars>
          <dgm:chMax val="1"/>
          <dgm:chPref val="1"/>
        </dgm:presLayoutVars>
      </dgm:prSet>
      <dgm:spPr/>
    </dgm:pt>
    <dgm:pt modelId="{47C0562D-F1DA-4EA3-8A55-3A0F93A88C67}" type="pres">
      <dgm:prSet presAssocID="{0F1FF105-F1DE-41FC-984E-444EFB55168F}" presName="sibTrans" presStyleCnt="0"/>
      <dgm:spPr/>
    </dgm:pt>
    <dgm:pt modelId="{66EDF8A7-86E8-4859-9EFA-936B99C252D7}" type="pres">
      <dgm:prSet presAssocID="{D4BB2679-D13F-408C-97E1-1F54791FCC71}" presName="compNode" presStyleCnt="0"/>
      <dgm:spPr/>
    </dgm:pt>
    <dgm:pt modelId="{9BC67A92-2A18-4BE8-8480-AA77C295D8C6}" type="pres">
      <dgm:prSet presAssocID="{D4BB2679-D13F-408C-97E1-1F54791FCC71}" presName="iconBgRect" presStyleLbl="bgShp" presStyleIdx="1" presStyleCnt="4"/>
      <dgm:spPr/>
    </dgm:pt>
    <dgm:pt modelId="{3D5244A3-4362-41D7-B7E8-74209DBE981A}" type="pres">
      <dgm:prSet presAssocID="{D4BB2679-D13F-408C-97E1-1F54791FCC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 tree"/>
        </a:ext>
      </dgm:extLst>
    </dgm:pt>
    <dgm:pt modelId="{78D48F12-9110-4CF8-A060-518F6FDE2C6D}" type="pres">
      <dgm:prSet presAssocID="{D4BB2679-D13F-408C-97E1-1F54791FCC71}" presName="spaceRect" presStyleCnt="0"/>
      <dgm:spPr/>
    </dgm:pt>
    <dgm:pt modelId="{D5FC1F90-FF09-476C-A816-CD7DE709BE91}" type="pres">
      <dgm:prSet presAssocID="{D4BB2679-D13F-408C-97E1-1F54791FCC71}" presName="textRect" presStyleLbl="revTx" presStyleIdx="1" presStyleCnt="4">
        <dgm:presLayoutVars>
          <dgm:chMax val="1"/>
          <dgm:chPref val="1"/>
        </dgm:presLayoutVars>
      </dgm:prSet>
      <dgm:spPr/>
    </dgm:pt>
    <dgm:pt modelId="{FBE01E08-169A-4699-A1E1-055611B38213}" type="pres">
      <dgm:prSet presAssocID="{0DF749FB-7A64-4510-8C24-FAC50840AC70}" presName="sibTrans" presStyleCnt="0"/>
      <dgm:spPr/>
    </dgm:pt>
    <dgm:pt modelId="{11405920-7ECF-4D26-8666-01E09B641E58}" type="pres">
      <dgm:prSet presAssocID="{0B728182-CEBD-466D-BBC1-439ABCB33942}" presName="compNode" presStyleCnt="0"/>
      <dgm:spPr/>
    </dgm:pt>
    <dgm:pt modelId="{D0709730-02C0-4C03-AC7F-5476B870BB13}" type="pres">
      <dgm:prSet presAssocID="{0B728182-CEBD-466D-BBC1-439ABCB33942}" presName="iconBgRect" presStyleLbl="bgShp" presStyleIdx="2" presStyleCnt="4"/>
      <dgm:spPr/>
    </dgm:pt>
    <dgm:pt modelId="{43E425F6-32C0-470A-B786-B7F1150A3930}" type="pres">
      <dgm:prSet presAssocID="{0B728182-CEBD-466D-BBC1-439ABCB3394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ED5D0782-88D6-4EFB-8E4B-B72320CF3C9C}" type="pres">
      <dgm:prSet presAssocID="{0B728182-CEBD-466D-BBC1-439ABCB33942}" presName="spaceRect" presStyleCnt="0"/>
      <dgm:spPr/>
    </dgm:pt>
    <dgm:pt modelId="{B6D32447-C4B0-42C2-B3E9-665804180D22}" type="pres">
      <dgm:prSet presAssocID="{0B728182-CEBD-466D-BBC1-439ABCB33942}" presName="textRect" presStyleLbl="revTx" presStyleIdx="2" presStyleCnt="4">
        <dgm:presLayoutVars>
          <dgm:chMax val="1"/>
          <dgm:chPref val="1"/>
        </dgm:presLayoutVars>
      </dgm:prSet>
      <dgm:spPr/>
    </dgm:pt>
    <dgm:pt modelId="{747124B2-D356-4106-9C30-7F49CB493A65}" type="pres">
      <dgm:prSet presAssocID="{EFE29740-8B3D-4828-9B38-6FD37AF0D6E5}" presName="sibTrans" presStyleCnt="0"/>
      <dgm:spPr/>
    </dgm:pt>
    <dgm:pt modelId="{588FA75D-887B-4A44-906C-452EE5CBD2D8}" type="pres">
      <dgm:prSet presAssocID="{641212AE-C700-40E0-91AA-EB3C1BB7677A}" presName="compNode" presStyleCnt="0"/>
      <dgm:spPr/>
    </dgm:pt>
    <dgm:pt modelId="{52906F6C-94C3-417F-B07D-87EE65C08C1A}" type="pres">
      <dgm:prSet presAssocID="{641212AE-C700-40E0-91AA-EB3C1BB7677A}" presName="iconBgRect" presStyleLbl="bgShp" presStyleIdx="3" presStyleCnt="4"/>
      <dgm:spPr/>
    </dgm:pt>
    <dgm:pt modelId="{BD194774-8AE3-4141-93BD-050189C283C7}" type="pres">
      <dgm:prSet presAssocID="{641212AE-C700-40E0-91AA-EB3C1BB7677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D84A2DA-97CC-42A0-956E-A7C4B23CAE4B}" type="pres">
      <dgm:prSet presAssocID="{641212AE-C700-40E0-91AA-EB3C1BB7677A}" presName="spaceRect" presStyleCnt="0"/>
      <dgm:spPr/>
    </dgm:pt>
    <dgm:pt modelId="{534CC0D8-200A-4616-9261-F0EB6CABF8F0}" type="pres">
      <dgm:prSet presAssocID="{641212AE-C700-40E0-91AA-EB3C1BB7677A}" presName="textRect" presStyleLbl="revTx" presStyleIdx="3" presStyleCnt="4">
        <dgm:presLayoutVars>
          <dgm:chMax val="1"/>
          <dgm:chPref val="1"/>
        </dgm:presLayoutVars>
      </dgm:prSet>
      <dgm:spPr/>
    </dgm:pt>
  </dgm:ptLst>
  <dgm:cxnLst>
    <dgm:cxn modelId="{8363FA01-A1E5-4A11-940B-5293DF1FCBF5}" type="presOf" srcId="{D4BB2679-D13F-408C-97E1-1F54791FCC71}" destId="{D5FC1F90-FF09-476C-A816-CD7DE709BE91}" srcOrd="0" destOrd="0" presId="urn:microsoft.com/office/officeart/2018/5/layout/IconCircleLabelList"/>
    <dgm:cxn modelId="{A705C72B-A646-4F15-829C-F4AA40E156E1}" srcId="{AF76A10C-9756-4A0F-BF4D-4B757281AD80}" destId="{7B1B63C7-F049-4C41-AB33-56AAC2E0C811}" srcOrd="0" destOrd="0" parTransId="{178E8C1D-9329-4A60-BE7D-9EB92AC8D3C2}" sibTransId="{0F1FF105-F1DE-41FC-984E-444EFB55168F}"/>
    <dgm:cxn modelId="{B9D78436-10F4-4227-9BD3-4CDB8739CB92}" srcId="{AF76A10C-9756-4A0F-BF4D-4B757281AD80}" destId="{641212AE-C700-40E0-91AA-EB3C1BB7677A}" srcOrd="3" destOrd="0" parTransId="{95FCA850-EE5B-4BD2-847F-AC92E3C4D069}" sibTransId="{55D0450D-280B-46A5-B92C-EF6905DF1BCF}"/>
    <dgm:cxn modelId="{D27E136A-E25C-4564-BFAF-7DE141347A51}" type="presOf" srcId="{AF76A10C-9756-4A0F-BF4D-4B757281AD80}" destId="{9EB62A0A-ACA4-442E-8AB8-1D30A8FC11C2}" srcOrd="0" destOrd="0" presId="urn:microsoft.com/office/officeart/2018/5/layout/IconCircleLabelList"/>
    <dgm:cxn modelId="{47023789-38BA-4422-8D2F-EB31680DCA06}" type="presOf" srcId="{7B1B63C7-F049-4C41-AB33-56AAC2E0C811}" destId="{BD12B28B-2AE6-4604-A7C9-DD4876C68327}" srcOrd="0" destOrd="0" presId="urn:microsoft.com/office/officeart/2018/5/layout/IconCircleLabelList"/>
    <dgm:cxn modelId="{3D351E93-DEFF-4070-879E-9AF66153153B}" type="presOf" srcId="{0B728182-CEBD-466D-BBC1-439ABCB33942}" destId="{B6D32447-C4B0-42C2-B3E9-665804180D22}" srcOrd="0" destOrd="0" presId="urn:microsoft.com/office/officeart/2018/5/layout/IconCircleLabelList"/>
    <dgm:cxn modelId="{C86166DA-28ED-4FE4-8D88-E1AF5F2E0387}" type="presOf" srcId="{641212AE-C700-40E0-91AA-EB3C1BB7677A}" destId="{534CC0D8-200A-4616-9261-F0EB6CABF8F0}" srcOrd="0" destOrd="0" presId="urn:microsoft.com/office/officeart/2018/5/layout/IconCircleLabelList"/>
    <dgm:cxn modelId="{6C9B49EF-CDA7-4523-B77E-7E5DDC9B6AC4}" srcId="{AF76A10C-9756-4A0F-BF4D-4B757281AD80}" destId="{0B728182-CEBD-466D-BBC1-439ABCB33942}" srcOrd="2" destOrd="0" parTransId="{3E5BAA36-5AFE-4D5A-B453-3F4846C97B3A}" sibTransId="{EFE29740-8B3D-4828-9B38-6FD37AF0D6E5}"/>
    <dgm:cxn modelId="{D4FCD9F7-D4D8-47DD-A64D-A6731D744CF2}" srcId="{AF76A10C-9756-4A0F-BF4D-4B757281AD80}" destId="{D4BB2679-D13F-408C-97E1-1F54791FCC71}" srcOrd="1" destOrd="0" parTransId="{4D241718-97CF-4C0F-ABB6-37AD870FFDA4}" sibTransId="{0DF749FB-7A64-4510-8C24-FAC50840AC70}"/>
    <dgm:cxn modelId="{DC5E2C3A-6544-41C5-B001-8494278828ED}" type="presParOf" srcId="{9EB62A0A-ACA4-442E-8AB8-1D30A8FC11C2}" destId="{AC61D309-18E1-4F15-AA0C-12BBE8B47067}" srcOrd="0" destOrd="0" presId="urn:microsoft.com/office/officeart/2018/5/layout/IconCircleLabelList"/>
    <dgm:cxn modelId="{3BB134DF-BD17-4CB4-B208-CA15C53C2CF5}" type="presParOf" srcId="{AC61D309-18E1-4F15-AA0C-12BBE8B47067}" destId="{A0CDB663-7457-4010-84EB-7EAE762C617B}" srcOrd="0" destOrd="0" presId="urn:microsoft.com/office/officeart/2018/5/layout/IconCircleLabelList"/>
    <dgm:cxn modelId="{9680AA90-2BBC-41EA-9510-FBA124887450}" type="presParOf" srcId="{AC61D309-18E1-4F15-AA0C-12BBE8B47067}" destId="{2A6BE6E8-B062-4F6D-A82F-3D8E1C8B421E}" srcOrd="1" destOrd="0" presId="urn:microsoft.com/office/officeart/2018/5/layout/IconCircleLabelList"/>
    <dgm:cxn modelId="{AAC74810-75DF-4174-852A-12563DA49B2B}" type="presParOf" srcId="{AC61D309-18E1-4F15-AA0C-12BBE8B47067}" destId="{F53526C0-F506-46BA-BD4A-5E42421C4DDF}" srcOrd="2" destOrd="0" presId="urn:microsoft.com/office/officeart/2018/5/layout/IconCircleLabelList"/>
    <dgm:cxn modelId="{3EF1C318-F386-4531-847B-A5B497FCE641}" type="presParOf" srcId="{AC61D309-18E1-4F15-AA0C-12BBE8B47067}" destId="{BD12B28B-2AE6-4604-A7C9-DD4876C68327}" srcOrd="3" destOrd="0" presId="urn:microsoft.com/office/officeart/2018/5/layout/IconCircleLabelList"/>
    <dgm:cxn modelId="{4E8F3180-D187-42B9-9D61-0ABFE6D3D235}" type="presParOf" srcId="{9EB62A0A-ACA4-442E-8AB8-1D30A8FC11C2}" destId="{47C0562D-F1DA-4EA3-8A55-3A0F93A88C67}" srcOrd="1" destOrd="0" presId="urn:microsoft.com/office/officeart/2018/5/layout/IconCircleLabelList"/>
    <dgm:cxn modelId="{5943A6D2-D3A2-4624-94E0-1763247F511A}" type="presParOf" srcId="{9EB62A0A-ACA4-442E-8AB8-1D30A8FC11C2}" destId="{66EDF8A7-86E8-4859-9EFA-936B99C252D7}" srcOrd="2" destOrd="0" presId="urn:microsoft.com/office/officeart/2018/5/layout/IconCircleLabelList"/>
    <dgm:cxn modelId="{5E2C0B82-D97A-45E9-A43B-DBEF4DE987BB}" type="presParOf" srcId="{66EDF8A7-86E8-4859-9EFA-936B99C252D7}" destId="{9BC67A92-2A18-4BE8-8480-AA77C295D8C6}" srcOrd="0" destOrd="0" presId="urn:microsoft.com/office/officeart/2018/5/layout/IconCircleLabelList"/>
    <dgm:cxn modelId="{D2D96D06-5840-4173-AF6A-3CB20E9D999D}" type="presParOf" srcId="{66EDF8A7-86E8-4859-9EFA-936B99C252D7}" destId="{3D5244A3-4362-41D7-B7E8-74209DBE981A}" srcOrd="1" destOrd="0" presId="urn:microsoft.com/office/officeart/2018/5/layout/IconCircleLabelList"/>
    <dgm:cxn modelId="{1B653E36-2CDF-45F7-AD7F-1083593DC5B2}" type="presParOf" srcId="{66EDF8A7-86E8-4859-9EFA-936B99C252D7}" destId="{78D48F12-9110-4CF8-A060-518F6FDE2C6D}" srcOrd="2" destOrd="0" presId="urn:microsoft.com/office/officeart/2018/5/layout/IconCircleLabelList"/>
    <dgm:cxn modelId="{2EF0844F-7EED-4783-86CE-CA8F66C2DDAB}" type="presParOf" srcId="{66EDF8A7-86E8-4859-9EFA-936B99C252D7}" destId="{D5FC1F90-FF09-476C-A816-CD7DE709BE91}" srcOrd="3" destOrd="0" presId="urn:microsoft.com/office/officeart/2018/5/layout/IconCircleLabelList"/>
    <dgm:cxn modelId="{7256B558-0262-4F21-B5E5-3CBF8CC211A1}" type="presParOf" srcId="{9EB62A0A-ACA4-442E-8AB8-1D30A8FC11C2}" destId="{FBE01E08-169A-4699-A1E1-055611B38213}" srcOrd="3" destOrd="0" presId="urn:microsoft.com/office/officeart/2018/5/layout/IconCircleLabelList"/>
    <dgm:cxn modelId="{5708FF28-A116-460F-91BA-0AED0191AC9C}" type="presParOf" srcId="{9EB62A0A-ACA4-442E-8AB8-1D30A8FC11C2}" destId="{11405920-7ECF-4D26-8666-01E09B641E58}" srcOrd="4" destOrd="0" presId="urn:microsoft.com/office/officeart/2018/5/layout/IconCircleLabelList"/>
    <dgm:cxn modelId="{990D8337-02C2-4A54-BEFF-905F77CA6761}" type="presParOf" srcId="{11405920-7ECF-4D26-8666-01E09B641E58}" destId="{D0709730-02C0-4C03-AC7F-5476B870BB13}" srcOrd="0" destOrd="0" presId="urn:microsoft.com/office/officeart/2018/5/layout/IconCircleLabelList"/>
    <dgm:cxn modelId="{D2D7B836-ED6A-4012-8AD8-E32E4E85C61C}" type="presParOf" srcId="{11405920-7ECF-4D26-8666-01E09B641E58}" destId="{43E425F6-32C0-470A-B786-B7F1150A3930}" srcOrd="1" destOrd="0" presId="urn:microsoft.com/office/officeart/2018/5/layout/IconCircleLabelList"/>
    <dgm:cxn modelId="{ED8A76D4-3717-473A-9DDD-A86EF98A5C7D}" type="presParOf" srcId="{11405920-7ECF-4D26-8666-01E09B641E58}" destId="{ED5D0782-88D6-4EFB-8E4B-B72320CF3C9C}" srcOrd="2" destOrd="0" presId="urn:microsoft.com/office/officeart/2018/5/layout/IconCircleLabelList"/>
    <dgm:cxn modelId="{D69C52A3-275D-4C45-92B8-6FF19BD178BD}" type="presParOf" srcId="{11405920-7ECF-4D26-8666-01E09B641E58}" destId="{B6D32447-C4B0-42C2-B3E9-665804180D22}" srcOrd="3" destOrd="0" presId="urn:microsoft.com/office/officeart/2018/5/layout/IconCircleLabelList"/>
    <dgm:cxn modelId="{D89B50C7-8973-4067-B2F7-C517BFC1E229}" type="presParOf" srcId="{9EB62A0A-ACA4-442E-8AB8-1D30A8FC11C2}" destId="{747124B2-D356-4106-9C30-7F49CB493A65}" srcOrd="5" destOrd="0" presId="urn:microsoft.com/office/officeart/2018/5/layout/IconCircleLabelList"/>
    <dgm:cxn modelId="{CF82DD87-ABD5-459F-97D0-6291B66FF243}" type="presParOf" srcId="{9EB62A0A-ACA4-442E-8AB8-1D30A8FC11C2}" destId="{588FA75D-887B-4A44-906C-452EE5CBD2D8}" srcOrd="6" destOrd="0" presId="urn:microsoft.com/office/officeart/2018/5/layout/IconCircleLabelList"/>
    <dgm:cxn modelId="{CDDBCAB4-5015-4950-AC67-BE65882BD39A}" type="presParOf" srcId="{588FA75D-887B-4A44-906C-452EE5CBD2D8}" destId="{52906F6C-94C3-417F-B07D-87EE65C08C1A}" srcOrd="0" destOrd="0" presId="urn:microsoft.com/office/officeart/2018/5/layout/IconCircleLabelList"/>
    <dgm:cxn modelId="{9BF88562-2E0E-47C8-A11B-60286AD28C40}" type="presParOf" srcId="{588FA75D-887B-4A44-906C-452EE5CBD2D8}" destId="{BD194774-8AE3-4141-93BD-050189C283C7}" srcOrd="1" destOrd="0" presId="urn:microsoft.com/office/officeart/2018/5/layout/IconCircleLabelList"/>
    <dgm:cxn modelId="{28259189-0BA5-449F-8266-D5649A04CA1C}" type="presParOf" srcId="{588FA75D-887B-4A44-906C-452EE5CBD2D8}" destId="{CD84A2DA-97CC-42A0-956E-A7C4B23CAE4B}" srcOrd="2" destOrd="0" presId="urn:microsoft.com/office/officeart/2018/5/layout/IconCircleLabelList"/>
    <dgm:cxn modelId="{EC56B966-772C-4A3A-91DE-8B521BD9C27C}" type="presParOf" srcId="{588FA75D-887B-4A44-906C-452EE5CBD2D8}" destId="{534CC0D8-200A-4616-9261-F0EB6CABF8F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B937-DC85-DC49-86F5-FF6E2CB52D9C}">
      <dsp:nvSpPr>
        <dsp:cNvPr id="0" name=""/>
        <dsp:cNvSpPr/>
      </dsp:nvSpPr>
      <dsp:spPr>
        <a:xfrm>
          <a:off x="1200421" y="1165"/>
          <a:ext cx="4801688" cy="1194456"/>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3166" tIns="303392" rIns="93166" bIns="303392" numCol="1" spcCol="1270" anchor="ctr" anchorCtr="0">
          <a:noAutofit/>
        </a:bodyPr>
        <a:lstStyle/>
        <a:p>
          <a:pPr marL="0" lvl="0" indent="0" algn="l" defTabSz="933450">
            <a:lnSpc>
              <a:spcPct val="90000"/>
            </a:lnSpc>
            <a:spcBef>
              <a:spcPct val="0"/>
            </a:spcBef>
            <a:spcAft>
              <a:spcPct val="35000"/>
            </a:spcAft>
            <a:buNone/>
          </a:pPr>
          <a:r>
            <a:rPr lang="en-US" sz="2100" kern="1200" dirty="0"/>
            <a:t>Databases that are accurate                    and pre-process the data.</a:t>
          </a:r>
        </a:p>
      </dsp:txBody>
      <dsp:txXfrm>
        <a:off x="1200421" y="1165"/>
        <a:ext cx="4801688" cy="1194456"/>
      </dsp:txXfrm>
    </dsp:sp>
    <dsp:sp modelId="{89E6ED3B-E33A-FD43-8FF4-26F436B25E90}">
      <dsp:nvSpPr>
        <dsp:cNvPr id="0" name=""/>
        <dsp:cNvSpPr/>
      </dsp:nvSpPr>
      <dsp:spPr>
        <a:xfrm>
          <a:off x="0" y="1165"/>
          <a:ext cx="1200422" cy="119445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3522" tIns="117986" rIns="63522" bIns="117986" numCol="1" spcCol="1270" anchor="ctr" anchorCtr="0">
          <a:noAutofit/>
        </a:bodyPr>
        <a:lstStyle/>
        <a:p>
          <a:pPr marL="0" lvl="0" indent="0" algn="ctr" defTabSz="1155700">
            <a:lnSpc>
              <a:spcPct val="90000"/>
            </a:lnSpc>
            <a:spcBef>
              <a:spcPct val="0"/>
            </a:spcBef>
            <a:spcAft>
              <a:spcPct val="35000"/>
            </a:spcAft>
            <a:buNone/>
          </a:pPr>
          <a:r>
            <a:rPr lang="en-US" sz="2600" kern="1200" dirty="0"/>
            <a:t>Identify</a:t>
          </a:r>
        </a:p>
      </dsp:txBody>
      <dsp:txXfrm>
        <a:off x="0" y="1165"/>
        <a:ext cx="1200422" cy="1194456"/>
      </dsp:txXfrm>
    </dsp:sp>
    <dsp:sp modelId="{5CBC7CE0-4D9E-C340-93AF-5CA255B2DC68}">
      <dsp:nvSpPr>
        <dsp:cNvPr id="0" name=""/>
        <dsp:cNvSpPr/>
      </dsp:nvSpPr>
      <dsp:spPr>
        <a:xfrm>
          <a:off x="1200422" y="1267288"/>
          <a:ext cx="4801688" cy="1194456"/>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3166" tIns="303392" rIns="93166" bIns="303392" numCol="1" spcCol="1270" anchor="ctr" anchorCtr="0">
          <a:noAutofit/>
        </a:bodyPr>
        <a:lstStyle/>
        <a:p>
          <a:pPr marL="0" lvl="0" indent="0" algn="l" defTabSz="933450">
            <a:lnSpc>
              <a:spcPct val="90000"/>
            </a:lnSpc>
            <a:spcBef>
              <a:spcPct val="0"/>
            </a:spcBef>
            <a:spcAft>
              <a:spcPct val="35000"/>
            </a:spcAft>
            <a:buNone/>
          </a:pPr>
          <a:r>
            <a:rPr lang="en-US" sz="2100" kern="1200" dirty="0"/>
            <a:t>and Identify DM patients by using machine learning algorithms.</a:t>
          </a:r>
        </a:p>
      </dsp:txBody>
      <dsp:txXfrm>
        <a:off x="1200422" y="1267288"/>
        <a:ext cx="4801688" cy="1194456"/>
      </dsp:txXfrm>
    </dsp:sp>
    <dsp:sp modelId="{B0FD9B36-3BB0-3445-B75F-8B1BEB145C26}">
      <dsp:nvSpPr>
        <dsp:cNvPr id="0" name=""/>
        <dsp:cNvSpPr/>
      </dsp:nvSpPr>
      <dsp:spPr>
        <a:xfrm>
          <a:off x="0" y="1267288"/>
          <a:ext cx="1200422" cy="1194456"/>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3522" tIns="117986" rIns="63522" bIns="117986" numCol="1" spcCol="1270" anchor="ctr" anchorCtr="0">
          <a:noAutofit/>
        </a:bodyPr>
        <a:lstStyle/>
        <a:p>
          <a:pPr marL="0" lvl="0" indent="0" algn="ctr" defTabSz="1155700">
            <a:lnSpc>
              <a:spcPct val="90000"/>
            </a:lnSpc>
            <a:spcBef>
              <a:spcPct val="0"/>
            </a:spcBef>
            <a:spcAft>
              <a:spcPct val="35000"/>
            </a:spcAft>
            <a:buNone/>
          </a:pPr>
          <a:r>
            <a:rPr lang="en-US" sz="2600" kern="1200" dirty="0"/>
            <a:t>Classify</a:t>
          </a:r>
        </a:p>
      </dsp:txBody>
      <dsp:txXfrm>
        <a:off x="0" y="1267288"/>
        <a:ext cx="1200422" cy="1194456"/>
      </dsp:txXfrm>
    </dsp:sp>
    <dsp:sp modelId="{81F5FEC4-C7CA-6344-AD18-3581A9347A7B}">
      <dsp:nvSpPr>
        <dsp:cNvPr id="0" name=""/>
        <dsp:cNvSpPr/>
      </dsp:nvSpPr>
      <dsp:spPr>
        <a:xfrm>
          <a:off x="1200422" y="2533412"/>
          <a:ext cx="4801688" cy="1194456"/>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3166" tIns="303392" rIns="93166" bIns="303392" numCol="1" spcCol="1270" anchor="ctr" anchorCtr="0">
          <a:noAutofit/>
        </a:bodyPr>
        <a:lstStyle/>
        <a:p>
          <a:pPr marL="0" lvl="0" indent="0" algn="l" defTabSz="933450">
            <a:lnSpc>
              <a:spcPct val="90000"/>
            </a:lnSpc>
            <a:spcBef>
              <a:spcPct val="0"/>
            </a:spcBef>
            <a:spcAft>
              <a:spcPct val="35000"/>
            </a:spcAft>
            <a:buNone/>
          </a:pPr>
          <a:r>
            <a:rPr lang="en-US" sz="2100" kern="1200" dirty="0"/>
            <a:t>A model using supervised machine learning algorithms that predict DM.</a:t>
          </a:r>
        </a:p>
      </dsp:txBody>
      <dsp:txXfrm>
        <a:off x="1200422" y="2533412"/>
        <a:ext cx="4801688" cy="1194456"/>
      </dsp:txXfrm>
    </dsp:sp>
    <dsp:sp modelId="{141F5514-65C7-CC4D-8B9E-7C483F58440F}">
      <dsp:nvSpPr>
        <dsp:cNvPr id="0" name=""/>
        <dsp:cNvSpPr/>
      </dsp:nvSpPr>
      <dsp:spPr>
        <a:xfrm>
          <a:off x="0" y="2534577"/>
          <a:ext cx="1200422" cy="1194456"/>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3522" tIns="117986" rIns="63522" bIns="117986" numCol="1" spcCol="1270" anchor="ctr" anchorCtr="0">
          <a:noAutofit/>
        </a:bodyPr>
        <a:lstStyle/>
        <a:p>
          <a:pPr marL="0" lvl="0" indent="0" algn="ctr" defTabSz="1155700">
            <a:lnSpc>
              <a:spcPct val="90000"/>
            </a:lnSpc>
            <a:spcBef>
              <a:spcPct val="0"/>
            </a:spcBef>
            <a:spcAft>
              <a:spcPct val="35000"/>
            </a:spcAft>
            <a:buNone/>
          </a:pPr>
          <a:r>
            <a:rPr lang="en-US" sz="2600" kern="1200" dirty="0"/>
            <a:t>Build</a:t>
          </a:r>
        </a:p>
      </dsp:txBody>
      <dsp:txXfrm>
        <a:off x="0" y="2534577"/>
        <a:ext cx="1200422" cy="1194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DB663-7457-4010-84EB-7EAE762C617B}">
      <dsp:nvSpPr>
        <dsp:cNvPr id="0" name=""/>
        <dsp:cNvSpPr/>
      </dsp:nvSpPr>
      <dsp:spPr>
        <a:xfrm>
          <a:off x="562927"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6BE6E8-B062-4F6D-A82F-3D8E1C8B421E}">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12B28B-2AE6-4604-A7C9-DD4876C68327}">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1. Logistic Regression</a:t>
          </a:r>
        </a:p>
      </dsp:txBody>
      <dsp:txXfrm>
        <a:off x="100682" y="2684598"/>
        <a:ext cx="2370489" cy="720000"/>
      </dsp:txXfrm>
    </dsp:sp>
    <dsp:sp modelId="{9BC67A92-2A18-4BE8-8480-AA77C295D8C6}">
      <dsp:nvSpPr>
        <dsp:cNvPr id="0" name=""/>
        <dsp:cNvSpPr/>
      </dsp:nvSpPr>
      <dsp:spPr>
        <a:xfrm>
          <a:off x="3348252"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244A3-4362-41D7-B7E8-74209DBE981A}">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FC1F90-FF09-476C-A816-CD7DE709BE91}">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2. Random Forest Classifier</a:t>
          </a:r>
        </a:p>
      </dsp:txBody>
      <dsp:txXfrm>
        <a:off x="2886007" y="2684598"/>
        <a:ext cx="2370489" cy="720000"/>
      </dsp:txXfrm>
    </dsp:sp>
    <dsp:sp modelId="{D0709730-02C0-4C03-AC7F-5476B870BB13}">
      <dsp:nvSpPr>
        <dsp:cNvPr id="0" name=""/>
        <dsp:cNvSpPr/>
      </dsp:nvSpPr>
      <dsp:spPr>
        <a:xfrm>
          <a:off x="6133577"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425F6-32C0-470A-B786-B7F1150A3930}">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D32447-C4B0-42C2-B3E9-665804180D22}">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a:t>3. KNN</a:t>
          </a:r>
        </a:p>
      </dsp:txBody>
      <dsp:txXfrm>
        <a:off x="5671332" y="2684598"/>
        <a:ext cx="2370489" cy="720000"/>
      </dsp:txXfrm>
    </dsp:sp>
    <dsp:sp modelId="{52906F6C-94C3-417F-B07D-87EE65C08C1A}">
      <dsp:nvSpPr>
        <dsp:cNvPr id="0" name=""/>
        <dsp:cNvSpPr/>
      </dsp:nvSpPr>
      <dsp:spPr>
        <a:xfrm>
          <a:off x="8918902"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94774-8AE3-4141-93BD-050189C283C7}">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4CC0D8-200A-4616-9261-F0EB6CABF8F0}">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4. SVM</a:t>
          </a:r>
        </a:p>
      </dsp:txBody>
      <dsp:txXfrm>
        <a:off x="8456657" y="26845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EFB1F1-2141-8F4D-7483-CAAD09E439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DE2F47-0447-5330-ECD4-C69E62153A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2F447E-CB3F-A845-BA19-A37F43A775DD}" type="datetimeFigureOut">
              <a:rPr lang="en-US" smtClean="0"/>
              <a:t>6/12/23</a:t>
            </a:fld>
            <a:endParaRPr lang="en-US"/>
          </a:p>
        </p:txBody>
      </p:sp>
      <p:sp>
        <p:nvSpPr>
          <p:cNvPr id="4" name="Footer Placeholder 3">
            <a:extLst>
              <a:ext uri="{FF2B5EF4-FFF2-40B4-BE49-F238E27FC236}">
                <a16:creationId xmlns:a16="http://schemas.microsoft.com/office/drawing/2014/main" id="{E3F6EB0E-9CC1-A8F2-E4F3-0CB8BDB1D8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BB80CB-E3B1-E4B2-3004-39091EF224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A5A4C0-733D-0F40-BD61-800EFAEC3C32}" type="slidenum">
              <a:rPr lang="en-US" smtClean="0"/>
              <a:t>‹#›</a:t>
            </a:fld>
            <a:endParaRPr lang="en-US"/>
          </a:p>
        </p:txBody>
      </p:sp>
    </p:spTree>
    <p:extLst>
      <p:ext uri="{BB962C8B-B14F-4D97-AF65-F5344CB8AC3E}">
        <p14:creationId xmlns:p14="http://schemas.microsoft.com/office/powerpoint/2010/main" val="5544531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06CBB-8514-754B-8449-C04F4552819F}" type="datetimeFigureOut">
              <a:rPr lang="en-US" smtClean="0"/>
              <a:t>6/11/23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5B0805-FF0E-F14C-B035-32EB253726EA}" type="slidenum">
              <a:rPr lang="en-US" smtClean="0"/>
              <a:t>‹#›</a:t>
            </a:fld>
            <a:endParaRPr lang="en-US"/>
          </a:p>
        </p:txBody>
      </p:sp>
    </p:spTree>
    <p:extLst>
      <p:ext uri="{BB962C8B-B14F-4D97-AF65-F5344CB8AC3E}">
        <p14:creationId xmlns:p14="http://schemas.microsoft.com/office/powerpoint/2010/main" val="3946701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types of diabetes: type 1 (not enough insulin) and type 2 (ineffective insulin). People with type 1 need insulin injections or pumps, while those with type 2 may need to eat healthy, exercise, and sometimes take medicine.</a:t>
            </a:r>
          </a:p>
          <a:p>
            <a:endParaRPr lang="en-US" dirty="0"/>
          </a:p>
          <a:p>
            <a:r>
              <a:rPr lang="en-US" dirty="0"/>
              <a:t>People with diabetes need to be careful about their blood sugar levels by checking them regularly with a glucose meter. They should eat healthy, exercise, and take prescribed medicines to keep their blood sugar in the right range.</a:t>
            </a:r>
          </a:p>
          <a:p>
            <a:endParaRPr lang="en-US" dirty="0"/>
          </a:p>
        </p:txBody>
      </p:sp>
      <p:sp>
        <p:nvSpPr>
          <p:cNvPr id="4" name="Slide Number Placeholder 3"/>
          <p:cNvSpPr>
            <a:spLocks noGrp="1"/>
          </p:cNvSpPr>
          <p:nvPr>
            <p:ph type="sldNum" sz="quarter" idx="5"/>
          </p:nvPr>
        </p:nvSpPr>
        <p:spPr/>
        <p:txBody>
          <a:bodyPr/>
          <a:lstStyle/>
          <a:p>
            <a:fld id="{495B0805-FF0E-F14C-B035-32EB253726EA}" type="slidenum">
              <a:rPr lang="en-US" smtClean="0"/>
              <a:t>6</a:t>
            </a:fld>
            <a:endParaRPr lang="en-US"/>
          </a:p>
        </p:txBody>
      </p:sp>
    </p:spTree>
    <p:extLst>
      <p:ext uri="{BB962C8B-B14F-4D97-AF65-F5344CB8AC3E}">
        <p14:creationId xmlns:p14="http://schemas.microsoft.com/office/powerpoint/2010/main" val="3728951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11387-27C7-5584-A800-B1A33EA60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5146BB-813B-69C1-18AC-B8B606F925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69B411-7EEF-6018-696D-0A24C6496C9A}"/>
              </a:ext>
            </a:extLst>
          </p:cNvPr>
          <p:cNvSpPr>
            <a:spLocks noGrp="1"/>
          </p:cNvSpPr>
          <p:nvPr>
            <p:ph type="dt" sz="half" idx="10"/>
          </p:nvPr>
        </p:nvSpPr>
        <p:spPr/>
        <p:txBody>
          <a:bodyPr/>
          <a:lstStyle/>
          <a:p>
            <a:fld id="{A144A236-9EB5-7347-92C9-334DBB9E8B27}" type="datetime1">
              <a:rPr lang="en-CA" smtClean="0"/>
              <a:t>2023-06-12</a:t>
            </a:fld>
            <a:endParaRPr lang="en-US"/>
          </a:p>
        </p:txBody>
      </p:sp>
      <p:sp>
        <p:nvSpPr>
          <p:cNvPr id="5" name="Footer Placeholder 4">
            <a:extLst>
              <a:ext uri="{FF2B5EF4-FFF2-40B4-BE49-F238E27FC236}">
                <a16:creationId xmlns:a16="http://schemas.microsoft.com/office/drawing/2014/main" id="{86524D6E-A556-86B4-C734-164095D23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D3D56-0972-D82C-3123-B90927227D26}"/>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538493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529F2-1D65-4301-9306-DE9F16BFB8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613E35-022A-8ED5-DBCE-A36351F1C4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E2294E-34AA-AE28-687F-DEAA84D90559}"/>
              </a:ext>
            </a:extLst>
          </p:cNvPr>
          <p:cNvSpPr>
            <a:spLocks noGrp="1"/>
          </p:cNvSpPr>
          <p:nvPr>
            <p:ph type="dt" sz="half" idx="10"/>
          </p:nvPr>
        </p:nvSpPr>
        <p:spPr/>
        <p:txBody>
          <a:bodyPr/>
          <a:lstStyle/>
          <a:p>
            <a:fld id="{2BC68FDC-88B9-6649-977E-E18B41100BA5}" type="datetime1">
              <a:rPr lang="en-CA" smtClean="0"/>
              <a:t>2023-06-12</a:t>
            </a:fld>
            <a:endParaRPr lang="en-US"/>
          </a:p>
        </p:txBody>
      </p:sp>
      <p:sp>
        <p:nvSpPr>
          <p:cNvPr id="5" name="Footer Placeholder 4">
            <a:extLst>
              <a:ext uri="{FF2B5EF4-FFF2-40B4-BE49-F238E27FC236}">
                <a16:creationId xmlns:a16="http://schemas.microsoft.com/office/drawing/2014/main" id="{31B66CA5-3923-DED0-C0EE-9A67B7461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3A0C46-E684-DFF8-82BA-47FDECD761BD}"/>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2323067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69977E-0C4D-BB06-32CC-E7CFD4EAF4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CAF815-306E-06BF-4BF8-C4FEEEDE9E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B6D78-D5DB-81B3-CC55-5F5D7B7B2811}"/>
              </a:ext>
            </a:extLst>
          </p:cNvPr>
          <p:cNvSpPr>
            <a:spLocks noGrp="1"/>
          </p:cNvSpPr>
          <p:nvPr>
            <p:ph type="dt" sz="half" idx="10"/>
          </p:nvPr>
        </p:nvSpPr>
        <p:spPr/>
        <p:txBody>
          <a:bodyPr/>
          <a:lstStyle/>
          <a:p>
            <a:fld id="{78A311FD-D702-A946-8A32-BF6D2977663D}" type="datetime1">
              <a:rPr lang="en-CA" smtClean="0"/>
              <a:t>2023-06-12</a:t>
            </a:fld>
            <a:endParaRPr lang="en-US"/>
          </a:p>
        </p:txBody>
      </p:sp>
      <p:sp>
        <p:nvSpPr>
          <p:cNvPr id="5" name="Footer Placeholder 4">
            <a:extLst>
              <a:ext uri="{FF2B5EF4-FFF2-40B4-BE49-F238E27FC236}">
                <a16:creationId xmlns:a16="http://schemas.microsoft.com/office/drawing/2014/main" id="{67DB5E11-896A-702F-043D-9C438B561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82627-3BCC-56B4-E275-80776757B141}"/>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2329988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fld id="{AEA09883-FD43-144A-BCC2-80DA7223875F}" type="datetime1">
              <a:rPr lang="en-CA" smtClean="0"/>
              <a:t>2023-06-12</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697850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7283-385F-8F5C-5F39-7D7060AF80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4F1B0B-38C5-8648-9282-5CDF533DE3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2B9AA-4CBA-31FD-B5BC-387377B2F48B}"/>
              </a:ext>
            </a:extLst>
          </p:cNvPr>
          <p:cNvSpPr>
            <a:spLocks noGrp="1"/>
          </p:cNvSpPr>
          <p:nvPr>
            <p:ph type="dt" sz="half" idx="10"/>
          </p:nvPr>
        </p:nvSpPr>
        <p:spPr/>
        <p:txBody>
          <a:bodyPr/>
          <a:lstStyle/>
          <a:p>
            <a:fld id="{0F2AC131-03C0-7E46-A390-E5FE39CE848D}" type="datetime1">
              <a:rPr lang="en-CA" smtClean="0"/>
              <a:t>2023-06-12</a:t>
            </a:fld>
            <a:endParaRPr lang="en-US"/>
          </a:p>
        </p:txBody>
      </p:sp>
      <p:sp>
        <p:nvSpPr>
          <p:cNvPr id="5" name="Footer Placeholder 4">
            <a:extLst>
              <a:ext uri="{FF2B5EF4-FFF2-40B4-BE49-F238E27FC236}">
                <a16:creationId xmlns:a16="http://schemas.microsoft.com/office/drawing/2014/main" id="{69C4726B-5DD9-4E31-8AC9-524BFE948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0C66D-E819-5462-47BF-E958C77C7CCC}"/>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98458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8E2B-0891-6829-3B76-875FBAC04D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231B03-AC5E-3A18-56C5-DB7B4C7D18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D71EAC-9049-D2E2-6380-0F14EE29F1F6}"/>
              </a:ext>
            </a:extLst>
          </p:cNvPr>
          <p:cNvSpPr>
            <a:spLocks noGrp="1"/>
          </p:cNvSpPr>
          <p:nvPr>
            <p:ph type="dt" sz="half" idx="10"/>
          </p:nvPr>
        </p:nvSpPr>
        <p:spPr/>
        <p:txBody>
          <a:bodyPr/>
          <a:lstStyle/>
          <a:p>
            <a:fld id="{EC74FE5F-F502-F44C-BB3F-29F1FF6445B0}" type="datetime1">
              <a:rPr lang="en-CA" smtClean="0"/>
              <a:t>2023-06-12</a:t>
            </a:fld>
            <a:endParaRPr lang="en-US"/>
          </a:p>
        </p:txBody>
      </p:sp>
      <p:sp>
        <p:nvSpPr>
          <p:cNvPr id="5" name="Footer Placeholder 4">
            <a:extLst>
              <a:ext uri="{FF2B5EF4-FFF2-40B4-BE49-F238E27FC236}">
                <a16:creationId xmlns:a16="http://schemas.microsoft.com/office/drawing/2014/main" id="{67E44B17-11B5-42C5-695A-30C5654326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527BC-E6BD-B5EC-F7FA-D80E1178F0E4}"/>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89646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59D34-5F83-6B1D-D5DC-8027BF056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0A7B7E-E64A-A9EE-97EF-EB10F14A30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83D02B-A901-F5F6-2303-CE855A45DA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9E4172-FABC-9BA5-3CF1-0E1C3111C294}"/>
              </a:ext>
            </a:extLst>
          </p:cNvPr>
          <p:cNvSpPr>
            <a:spLocks noGrp="1"/>
          </p:cNvSpPr>
          <p:nvPr>
            <p:ph type="dt" sz="half" idx="10"/>
          </p:nvPr>
        </p:nvSpPr>
        <p:spPr/>
        <p:txBody>
          <a:bodyPr/>
          <a:lstStyle/>
          <a:p>
            <a:fld id="{70FD0044-6B41-FB49-9581-B526009C053A}" type="datetime1">
              <a:rPr lang="en-CA" smtClean="0"/>
              <a:t>2023-06-12</a:t>
            </a:fld>
            <a:endParaRPr lang="en-US"/>
          </a:p>
        </p:txBody>
      </p:sp>
      <p:sp>
        <p:nvSpPr>
          <p:cNvPr id="6" name="Footer Placeholder 5">
            <a:extLst>
              <a:ext uri="{FF2B5EF4-FFF2-40B4-BE49-F238E27FC236}">
                <a16:creationId xmlns:a16="http://schemas.microsoft.com/office/drawing/2014/main" id="{5F1097FF-6BCB-9D16-84FE-EF0E0DBF8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DBCB9C-0FE7-5185-30DF-F1E1BDE65AD5}"/>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286953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34EA-FFBA-1FFA-C6B5-8A09BF5424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676973-5111-E097-3EA2-210F01459F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EE6869-4079-2099-C29F-091A038D70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86461C-DC85-9D5C-FC56-95F0EEF51F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9BDF04-3793-14A3-72B4-E0FFCAD3EE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EF449C-2245-25CE-BABD-2CC6A8E09405}"/>
              </a:ext>
            </a:extLst>
          </p:cNvPr>
          <p:cNvSpPr>
            <a:spLocks noGrp="1"/>
          </p:cNvSpPr>
          <p:nvPr>
            <p:ph type="dt" sz="half" idx="10"/>
          </p:nvPr>
        </p:nvSpPr>
        <p:spPr/>
        <p:txBody>
          <a:bodyPr/>
          <a:lstStyle/>
          <a:p>
            <a:fld id="{A6CF5DB5-DC22-FA4F-B9C0-8A48C94D2571}" type="datetime1">
              <a:rPr lang="en-CA" smtClean="0"/>
              <a:t>2023-06-12</a:t>
            </a:fld>
            <a:endParaRPr lang="en-US"/>
          </a:p>
        </p:txBody>
      </p:sp>
      <p:sp>
        <p:nvSpPr>
          <p:cNvPr id="8" name="Footer Placeholder 7">
            <a:extLst>
              <a:ext uri="{FF2B5EF4-FFF2-40B4-BE49-F238E27FC236}">
                <a16:creationId xmlns:a16="http://schemas.microsoft.com/office/drawing/2014/main" id="{09569C06-F8BE-9342-79A3-63CD0FFD4E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04E1A8-9158-1CA3-698F-5228DF93CABD}"/>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2930888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1DDB-7376-EC5A-A63E-7A46692407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46429E-DD48-3457-417D-BE28C00F7436}"/>
              </a:ext>
            </a:extLst>
          </p:cNvPr>
          <p:cNvSpPr>
            <a:spLocks noGrp="1"/>
          </p:cNvSpPr>
          <p:nvPr>
            <p:ph type="dt" sz="half" idx="10"/>
          </p:nvPr>
        </p:nvSpPr>
        <p:spPr/>
        <p:txBody>
          <a:bodyPr/>
          <a:lstStyle/>
          <a:p>
            <a:fld id="{1AB05C4A-A6EB-D94F-8D93-B0AAD9BB7F8D}" type="datetime1">
              <a:rPr lang="en-CA" smtClean="0"/>
              <a:t>2023-06-12</a:t>
            </a:fld>
            <a:endParaRPr lang="en-US"/>
          </a:p>
        </p:txBody>
      </p:sp>
      <p:sp>
        <p:nvSpPr>
          <p:cNvPr id="4" name="Footer Placeholder 3">
            <a:extLst>
              <a:ext uri="{FF2B5EF4-FFF2-40B4-BE49-F238E27FC236}">
                <a16:creationId xmlns:a16="http://schemas.microsoft.com/office/drawing/2014/main" id="{160ACFC1-EA1A-0125-EF62-C96B0E7544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02F93A-81D6-9C00-E40D-AEDDDEE3A169}"/>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108244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343A6A-FFED-55B4-851A-978DFE380174}"/>
              </a:ext>
            </a:extLst>
          </p:cNvPr>
          <p:cNvSpPr>
            <a:spLocks noGrp="1"/>
          </p:cNvSpPr>
          <p:nvPr>
            <p:ph type="dt" sz="half" idx="10"/>
          </p:nvPr>
        </p:nvSpPr>
        <p:spPr/>
        <p:txBody>
          <a:bodyPr/>
          <a:lstStyle/>
          <a:p>
            <a:fld id="{FCE97B8D-3702-9441-ABF8-1BC610F634D4}" type="datetime1">
              <a:rPr lang="en-CA" smtClean="0"/>
              <a:t>2023-06-12</a:t>
            </a:fld>
            <a:endParaRPr lang="en-US"/>
          </a:p>
        </p:txBody>
      </p:sp>
      <p:sp>
        <p:nvSpPr>
          <p:cNvPr id="3" name="Footer Placeholder 2">
            <a:extLst>
              <a:ext uri="{FF2B5EF4-FFF2-40B4-BE49-F238E27FC236}">
                <a16:creationId xmlns:a16="http://schemas.microsoft.com/office/drawing/2014/main" id="{819F0FBC-0D43-5F48-D13C-4C8B12EBD5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174857-04C9-B190-6EF1-0920C9F6D576}"/>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3363274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313B-EB90-E683-36E7-7C33F8A77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EBA0C-888C-12EE-5E61-0849BC191B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B33325-DFB7-9C18-9F32-07674C93A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C536CE-DF7B-8BB2-971F-8A8D60A7B362}"/>
              </a:ext>
            </a:extLst>
          </p:cNvPr>
          <p:cNvSpPr>
            <a:spLocks noGrp="1"/>
          </p:cNvSpPr>
          <p:nvPr>
            <p:ph type="dt" sz="half" idx="10"/>
          </p:nvPr>
        </p:nvSpPr>
        <p:spPr/>
        <p:txBody>
          <a:bodyPr/>
          <a:lstStyle/>
          <a:p>
            <a:fld id="{820EC3C4-1AB7-3349-851C-BFE1E61B87DB}" type="datetime1">
              <a:rPr lang="en-CA" smtClean="0"/>
              <a:t>2023-06-12</a:t>
            </a:fld>
            <a:endParaRPr lang="en-US"/>
          </a:p>
        </p:txBody>
      </p:sp>
      <p:sp>
        <p:nvSpPr>
          <p:cNvPr id="6" name="Footer Placeholder 5">
            <a:extLst>
              <a:ext uri="{FF2B5EF4-FFF2-40B4-BE49-F238E27FC236}">
                <a16:creationId xmlns:a16="http://schemas.microsoft.com/office/drawing/2014/main" id="{03EE15B8-7B1E-E27A-68A0-3757B0518E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421DA1-89E3-25DE-1472-082EDB62F80F}"/>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366400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718DF-7D76-96CF-BB06-A0960B5FC1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F3A2F7-BAEC-4996-1234-BE97C3BACA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71A7C0-6810-32E3-5A04-345A6C249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B0FDFB-784B-D58A-63B8-E74979B0D3F2}"/>
              </a:ext>
            </a:extLst>
          </p:cNvPr>
          <p:cNvSpPr>
            <a:spLocks noGrp="1"/>
          </p:cNvSpPr>
          <p:nvPr>
            <p:ph type="dt" sz="half" idx="10"/>
          </p:nvPr>
        </p:nvSpPr>
        <p:spPr/>
        <p:txBody>
          <a:bodyPr/>
          <a:lstStyle/>
          <a:p>
            <a:fld id="{F3B59BFE-F911-C443-A915-314855604699}" type="datetime1">
              <a:rPr lang="en-CA" smtClean="0"/>
              <a:t>2023-06-12</a:t>
            </a:fld>
            <a:endParaRPr lang="en-US"/>
          </a:p>
        </p:txBody>
      </p:sp>
      <p:sp>
        <p:nvSpPr>
          <p:cNvPr id="6" name="Footer Placeholder 5">
            <a:extLst>
              <a:ext uri="{FF2B5EF4-FFF2-40B4-BE49-F238E27FC236}">
                <a16:creationId xmlns:a16="http://schemas.microsoft.com/office/drawing/2014/main" id="{41F3FD70-7CC8-A26E-68E1-A17A63FBB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D42E2D-0484-8815-4CD7-59B4F585DE37}"/>
              </a:ext>
            </a:extLst>
          </p:cNvPr>
          <p:cNvSpPr>
            <a:spLocks noGrp="1"/>
          </p:cNvSpPr>
          <p:nvPr>
            <p:ph type="sldNum" sz="quarter" idx="12"/>
          </p:nvPr>
        </p:nvSpPr>
        <p:spPr/>
        <p:txBody>
          <a:bodyPr/>
          <a:lstStyle/>
          <a:p>
            <a:fld id="{3C6A6AAE-EB1D-3A49-BA15-5BB57B97E012}" type="slidenum">
              <a:rPr lang="en-US" smtClean="0"/>
              <a:t>‹#›</a:t>
            </a:fld>
            <a:endParaRPr lang="en-US"/>
          </a:p>
        </p:txBody>
      </p:sp>
    </p:spTree>
    <p:extLst>
      <p:ext uri="{BB962C8B-B14F-4D97-AF65-F5344CB8AC3E}">
        <p14:creationId xmlns:p14="http://schemas.microsoft.com/office/powerpoint/2010/main" val="1934657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DF6F6D-568F-71D7-FDA8-D1B7D7946B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C67311-2335-B586-8191-EA0487835D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EF4CF2-AEE0-CF3A-28BC-020BC23A29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C8AC8-9675-534D-99B8-98EB1186673C}" type="datetime1">
              <a:rPr lang="en-CA" smtClean="0"/>
              <a:t>2023-06-12</a:t>
            </a:fld>
            <a:endParaRPr lang="en-US"/>
          </a:p>
        </p:txBody>
      </p:sp>
      <p:sp>
        <p:nvSpPr>
          <p:cNvPr id="5" name="Footer Placeholder 4">
            <a:extLst>
              <a:ext uri="{FF2B5EF4-FFF2-40B4-BE49-F238E27FC236}">
                <a16:creationId xmlns:a16="http://schemas.microsoft.com/office/drawing/2014/main" id="{C6BD9D28-3E68-5DE2-909C-2EE6F9E70D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86130C-BF66-F6DF-525B-B785E9CDCF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6A6AAE-EB1D-3A49-BA15-5BB57B97E012}" type="slidenum">
              <a:rPr lang="en-US" smtClean="0"/>
              <a:t>‹#›</a:t>
            </a:fld>
            <a:endParaRPr lang="en-US"/>
          </a:p>
        </p:txBody>
      </p:sp>
    </p:spTree>
    <p:extLst>
      <p:ext uri="{BB962C8B-B14F-4D97-AF65-F5344CB8AC3E}">
        <p14:creationId xmlns:p14="http://schemas.microsoft.com/office/powerpoint/2010/main" val="3567472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healthcare, medical, medical equipment, medicine&#10;&#10;Description automatically generated">
            <a:extLst>
              <a:ext uri="{FF2B5EF4-FFF2-40B4-BE49-F238E27FC236}">
                <a16:creationId xmlns:a16="http://schemas.microsoft.com/office/drawing/2014/main" id="{E556BB06-87E5-358D-F7A4-74DE5B8678BE}"/>
              </a:ext>
            </a:extLst>
          </p:cNvPr>
          <p:cNvPicPr>
            <a:picLocks noChangeAspect="1"/>
          </p:cNvPicPr>
          <p:nvPr/>
        </p:nvPicPr>
        <p:blipFill rotWithShape="1">
          <a:blip r:embed="rId2"/>
          <a:srcRect l="11449" r="11449"/>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CA402AA3-4917-9BDD-159B-E2DEC4A0367C}"/>
              </a:ext>
            </a:extLst>
          </p:cNvPr>
          <p:cNvSpPr>
            <a:spLocks noGrp="1"/>
          </p:cNvSpPr>
          <p:nvPr>
            <p:ph type="ctrTitle"/>
          </p:nvPr>
        </p:nvSpPr>
        <p:spPr>
          <a:xfrm>
            <a:off x="151617" y="538686"/>
            <a:ext cx="4832729" cy="3873894"/>
          </a:xfrm>
        </p:spPr>
        <p:txBody>
          <a:bodyPr>
            <a:normAutofit/>
          </a:bodyPr>
          <a:lstStyle/>
          <a:p>
            <a:pPr algn="l"/>
            <a:r>
              <a:rPr lang="en-US" sz="4400" dirty="0">
                <a:solidFill>
                  <a:schemeClr val="tx1">
                    <a:lumMod val="85000"/>
                    <a:lumOff val="15000"/>
                  </a:schemeClr>
                </a:solidFill>
              </a:rPr>
              <a:t>Predicting Diabetes with Machine Learning </a:t>
            </a:r>
          </a:p>
        </p:txBody>
      </p:sp>
      <p:sp>
        <p:nvSpPr>
          <p:cNvPr id="3" name="Subtitle 2">
            <a:extLst>
              <a:ext uri="{FF2B5EF4-FFF2-40B4-BE49-F238E27FC236}">
                <a16:creationId xmlns:a16="http://schemas.microsoft.com/office/drawing/2014/main" id="{EC0498E1-4446-FCE4-4FAA-9C3EE938DF7B}"/>
              </a:ext>
            </a:extLst>
          </p:cNvPr>
          <p:cNvSpPr>
            <a:spLocks noGrp="1"/>
          </p:cNvSpPr>
          <p:nvPr>
            <p:ph type="subTitle" idx="1"/>
          </p:nvPr>
        </p:nvSpPr>
        <p:spPr>
          <a:xfrm>
            <a:off x="661915" y="5676901"/>
            <a:ext cx="3306089" cy="665802"/>
          </a:xfrm>
        </p:spPr>
        <p:txBody>
          <a:bodyPr>
            <a:normAutofit/>
          </a:bodyPr>
          <a:lstStyle/>
          <a:p>
            <a:pPr algn="l"/>
            <a:r>
              <a:rPr lang="en-US" sz="3200" b="1" dirty="0">
                <a:solidFill>
                  <a:schemeClr val="tx1">
                    <a:lumMod val="85000"/>
                    <a:lumOff val="15000"/>
                  </a:schemeClr>
                </a:solidFill>
              </a:rPr>
              <a:t>(Group 10)</a:t>
            </a:r>
          </a:p>
          <a:p>
            <a:pPr algn="l"/>
            <a:endParaRPr lang="en-US" sz="3200" dirty="0">
              <a:solidFill>
                <a:schemeClr val="tx1">
                  <a:lumMod val="85000"/>
                  <a:lumOff val="15000"/>
                </a:schemeClr>
              </a:solidFill>
            </a:endParaRPr>
          </a:p>
        </p:txBody>
      </p:sp>
    </p:spTree>
    <p:extLst>
      <p:ext uri="{BB962C8B-B14F-4D97-AF65-F5344CB8AC3E}">
        <p14:creationId xmlns:p14="http://schemas.microsoft.com/office/powerpoint/2010/main" val="2388708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Video 10" descr="Box Packages">
            <a:extLst>
              <a:ext uri="{FF2B5EF4-FFF2-40B4-BE49-F238E27FC236}">
                <a16:creationId xmlns:a16="http://schemas.microsoft.com/office/drawing/2014/main" id="{6889C012-2714-721E-B37A-71B5460F3D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2"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5AFED-50E6-2C34-ABD7-D633ABD606E1}"/>
              </a:ext>
            </a:extLst>
          </p:cNvPr>
          <p:cNvSpPr>
            <a:spLocks noGrp="1"/>
          </p:cNvSpPr>
          <p:nvPr>
            <p:ph type="title"/>
          </p:nvPr>
        </p:nvSpPr>
        <p:spPr>
          <a:xfrm>
            <a:off x="956603" y="3162534"/>
            <a:ext cx="10058400" cy="3574778"/>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dirty="0">
                <a:highlight>
                  <a:srgbClr val="FFFF00"/>
                </a:highlight>
              </a:rPr>
              <a:t>Machine Learning Workflow</a:t>
            </a:r>
            <a:br>
              <a:rPr lang="en-US" sz="5200" dirty="0"/>
            </a:br>
            <a:br>
              <a:rPr lang="en-US" sz="5200" dirty="0">
                <a:solidFill>
                  <a:srgbClr val="FFFFFF"/>
                </a:solidFill>
              </a:rPr>
            </a:br>
            <a:r>
              <a:rPr lang="en-US" sz="5200" dirty="0">
                <a:solidFill>
                  <a:srgbClr val="FFFFFF"/>
                </a:solidFill>
                <a:highlight>
                  <a:srgbClr val="000000"/>
                </a:highlight>
              </a:rPr>
              <a:t>Five Stages:</a:t>
            </a:r>
            <a:br>
              <a:rPr lang="en-US" sz="5200" dirty="0">
                <a:solidFill>
                  <a:srgbClr val="FFFFFF"/>
                </a:solidFill>
                <a:highlight>
                  <a:srgbClr val="000000"/>
                </a:highlight>
              </a:rPr>
            </a:br>
            <a:r>
              <a:rPr lang="en-US" sz="5200" dirty="0">
                <a:highlight>
                  <a:srgbClr val="C0C0C0"/>
                </a:highlight>
              </a:rPr>
              <a:t>1. Gathering Data</a:t>
            </a:r>
            <a:br>
              <a:rPr lang="en-US" sz="5200" dirty="0">
                <a:highlight>
                  <a:srgbClr val="C0C0C0"/>
                </a:highlight>
              </a:rPr>
            </a:br>
            <a:r>
              <a:rPr lang="en-US" sz="5200" dirty="0">
                <a:highlight>
                  <a:srgbClr val="C0C0C0"/>
                </a:highlight>
              </a:rPr>
              <a:t>2. Pre-Processing Data</a:t>
            </a:r>
            <a:br>
              <a:rPr lang="en-US" sz="5200" dirty="0">
                <a:highlight>
                  <a:srgbClr val="C0C0C0"/>
                </a:highlight>
              </a:rPr>
            </a:br>
            <a:r>
              <a:rPr lang="en-US" sz="5200" dirty="0">
                <a:highlight>
                  <a:srgbClr val="C0C0C0"/>
                </a:highlight>
              </a:rPr>
              <a:t>3. Researching the model that would fit best for the type of data</a:t>
            </a:r>
            <a:br>
              <a:rPr lang="en-US" sz="5200" dirty="0">
                <a:highlight>
                  <a:srgbClr val="C0C0C0"/>
                </a:highlight>
              </a:rPr>
            </a:br>
            <a:r>
              <a:rPr lang="en-US" sz="5200" dirty="0">
                <a:highlight>
                  <a:srgbClr val="C0C0C0"/>
                </a:highlight>
              </a:rPr>
              <a:t>4. Training and testing the model</a:t>
            </a:r>
            <a:br>
              <a:rPr lang="en-US" sz="5200" dirty="0">
                <a:highlight>
                  <a:srgbClr val="C0C0C0"/>
                </a:highlight>
              </a:rPr>
            </a:br>
            <a:r>
              <a:rPr lang="en-US" sz="5200" dirty="0">
                <a:highlight>
                  <a:srgbClr val="C0C0C0"/>
                </a:highlight>
              </a:rPr>
              <a:t>5. Evaluating</a:t>
            </a:r>
            <a:br>
              <a:rPr lang="en-US" sz="5200" dirty="0">
                <a:solidFill>
                  <a:srgbClr val="FFFFFF"/>
                </a:solidFill>
              </a:rPr>
            </a:br>
            <a:endParaRPr lang="en-US" sz="5200" dirty="0">
              <a:solidFill>
                <a:srgbClr val="FFFFFF"/>
              </a:solidFill>
            </a:endParaRPr>
          </a:p>
        </p:txBody>
      </p:sp>
      <p:sp>
        <p:nvSpPr>
          <p:cNvPr id="5" name="Slide Number Placeholder 4">
            <a:extLst>
              <a:ext uri="{FF2B5EF4-FFF2-40B4-BE49-F238E27FC236}">
                <a16:creationId xmlns:a16="http://schemas.microsoft.com/office/drawing/2014/main" id="{145DF845-C21E-C13E-F73B-1008D83FDD9F}"/>
              </a:ext>
            </a:extLst>
          </p:cNvPr>
          <p:cNvSpPr>
            <a:spLocks noGrp="1"/>
          </p:cNvSpPr>
          <p:nvPr>
            <p:ph type="sldNum" sz="quarter" idx="12"/>
          </p:nvPr>
        </p:nvSpPr>
        <p:spPr/>
        <p:txBody>
          <a:bodyPr/>
          <a:lstStyle/>
          <a:p>
            <a:fld id="{3C6A6AAE-EB1D-3A49-BA15-5BB57B97E012}" type="slidenum">
              <a:rPr lang="en-US" smtClean="0"/>
              <a:t>9</a:t>
            </a:fld>
            <a:endParaRPr lang="en-US"/>
          </a:p>
        </p:txBody>
      </p:sp>
    </p:spTree>
    <p:extLst>
      <p:ext uri="{BB962C8B-B14F-4D97-AF65-F5344CB8AC3E}">
        <p14:creationId xmlns:p14="http://schemas.microsoft.com/office/powerpoint/2010/main" val="131571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9C315-147B-49F4-8A7A-665F6DFA8622}"/>
              </a:ext>
            </a:extLst>
          </p:cNvPr>
          <p:cNvSpPr>
            <a:spLocks noGrp="1"/>
          </p:cNvSpPr>
          <p:nvPr>
            <p:ph type="title"/>
          </p:nvPr>
        </p:nvSpPr>
        <p:spPr>
          <a:xfrm>
            <a:off x="662353" y="269631"/>
            <a:ext cx="10515600" cy="1325563"/>
          </a:xfrm>
        </p:spPr>
        <p:txBody>
          <a:bodyPr/>
          <a:lstStyle/>
          <a:p>
            <a:r>
              <a:rPr lang="en-US" b="1" dirty="0">
                <a:solidFill>
                  <a:srgbClr val="FF0000"/>
                </a:solidFill>
              </a:rPr>
              <a:t>1. Gathering the  Data</a:t>
            </a:r>
          </a:p>
        </p:txBody>
      </p:sp>
      <p:sp>
        <p:nvSpPr>
          <p:cNvPr id="8" name="Rectangle 7">
            <a:extLst>
              <a:ext uri="{FF2B5EF4-FFF2-40B4-BE49-F238E27FC236}">
                <a16:creationId xmlns:a16="http://schemas.microsoft.com/office/drawing/2014/main" id="{C6E34BE5-72B8-5813-A104-92AF404B5890}"/>
              </a:ext>
            </a:extLst>
          </p:cNvPr>
          <p:cNvSpPr/>
          <p:nvPr/>
        </p:nvSpPr>
        <p:spPr>
          <a:xfrm>
            <a:off x="1406769" y="4267200"/>
            <a:ext cx="2215662" cy="23211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low confidence">
            <a:extLst>
              <a:ext uri="{FF2B5EF4-FFF2-40B4-BE49-F238E27FC236}">
                <a16:creationId xmlns:a16="http://schemas.microsoft.com/office/drawing/2014/main" id="{BE08D0F4-9E8C-3679-5E7E-7DE051F41733}"/>
              </a:ext>
            </a:extLst>
          </p:cNvPr>
          <p:cNvPicPr>
            <a:picLocks noChangeAspect="1"/>
          </p:cNvPicPr>
          <p:nvPr/>
        </p:nvPicPr>
        <p:blipFill>
          <a:blip r:embed="rId2"/>
          <a:stretch>
            <a:fillRect/>
          </a:stretch>
        </p:blipFill>
        <p:spPr>
          <a:xfrm>
            <a:off x="2209800" y="3981450"/>
            <a:ext cx="7772400" cy="2259707"/>
          </a:xfrm>
          <a:prstGeom prst="rect">
            <a:avLst/>
          </a:prstGeom>
        </p:spPr>
      </p:pic>
      <p:sp>
        <p:nvSpPr>
          <p:cNvPr id="9" name="Rectangle 8">
            <a:extLst>
              <a:ext uri="{FF2B5EF4-FFF2-40B4-BE49-F238E27FC236}">
                <a16:creationId xmlns:a16="http://schemas.microsoft.com/office/drawing/2014/main" id="{D625769C-BEB8-4F0F-E7F9-6BFFC3C691D1}"/>
              </a:ext>
            </a:extLst>
          </p:cNvPr>
          <p:cNvSpPr/>
          <p:nvPr/>
        </p:nvSpPr>
        <p:spPr>
          <a:xfrm>
            <a:off x="1406769" y="4395355"/>
            <a:ext cx="2520995" cy="2193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screenshot, font&#10;&#10;Description automatically generated">
            <a:extLst>
              <a:ext uri="{FF2B5EF4-FFF2-40B4-BE49-F238E27FC236}">
                <a16:creationId xmlns:a16="http://schemas.microsoft.com/office/drawing/2014/main" id="{8281C5EB-B3E2-1872-FC7A-18F9D80FF719}"/>
              </a:ext>
            </a:extLst>
          </p:cNvPr>
          <p:cNvPicPr>
            <a:picLocks noChangeAspect="1"/>
          </p:cNvPicPr>
          <p:nvPr/>
        </p:nvPicPr>
        <p:blipFill>
          <a:blip r:embed="rId3"/>
          <a:stretch>
            <a:fillRect/>
          </a:stretch>
        </p:blipFill>
        <p:spPr>
          <a:xfrm>
            <a:off x="746414" y="1167302"/>
            <a:ext cx="6362700" cy="876300"/>
          </a:xfrm>
          <a:prstGeom prst="rect">
            <a:avLst/>
          </a:prstGeom>
        </p:spPr>
      </p:pic>
      <p:pic>
        <p:nvPicPr>
          <p:cNvPr id="5" name="Content Placeholder 4" descr="A picture containing text, font, screenshot, algebra&#10;&#10;Description automatically generated">
            <a:extLst>
              <a:ext uri="{FF2B5EF4-FFF2-40B4-BE49-F238E27FC236}">
                <a16:creationId xmlns:a16="http://schemas.microsoft.com/office/drawing/2014/main" id="{992AEFC9-530C-9799-6129-AD1B1DFC7BE6}"/>
              </a:ext>
            </a:extLst>
          </p:cNvPr>
          <p:cNvPicPr>
            <a:picLocks noGrp="1" noChangeAspect="1"/>
          </p:cNvPicPr>
          <p:nvPr>
            <p:ph idx="1"/>
          </p:nvPr>
        </p:nvPicPr>
        <p:blipFill rotWithShape="1">
          <a:blip r:embed="rId4"/>
          <a:srcRect l="7425"/>
          <a:stretch/>
        </p:blipFill>
        <p:spPr>
          <a:xfrm>
            <a:off x="1406769" y="1605452"/>
            <a:ext cx="9561016" cy="2118946"/>
          </a:xfrm>
        </p:spPr>
      </p:pic>
      <p:sp>
        <p:nvSpPr>
          <p:cNvPr id="13" name="TextBox 12">
            <a:extLst>
              <a:ext uri="{FF2B5EF4-FFF2-40B4-BE49-F238E27FC236}">
                <a16:creationId xmlns:a16="http://schemas.microsoft.com/office/drawing/2014/main" id="{572EBD38-2A21-6F35-6A4D-1825605993DA}"/>
              </a:ext>
            </a:extLst>
          </p:cNvPr>
          <p:cNvSpPr txBox="1"/>
          <p:nvPr/>
        </p:nvSpPr>
        <p:spPr>
          <a:xfrm>
            <a:off x="155241" y="6313543"/>
            <a:ext cx="11529823" cy="369332"/>
          </a:xfrm>
          <a:prstGeom prst="rect">
            <a:avLst/>
          </a:prstGeom>
          <a:noFill/>
        </p:spPr>
        <p:txBody>
          <a:bodyPr wrap="none" rtlCol="0">
            <a:spAutoFit/>
          </a:bodyPr>
          <a:lstStyle/>
          <a:p>
            <a:r>
              <a:rPr lang="en-CA" b="0" i="0" dirty="0">
                <a:solidFill>
                  <a:srgbClr val="212121"/>
                </a:solidFill>
                <a:effectLst/>
                <a:latin typeface="Cambria" panose="02040503050406030204" pitchFamily="18" charset="0"/>
              </a:rPr>
              <a:t>We use the Pima Indian dataset, made available by the National Institute of Diabetes at the Johns Hopkins University.</a:t>
            </a:r>
            <a:endParaRPr lang="en-US" dirty="0"/>
          </a:p>
        </p:txBody>
      </p:sp>
      <p:sp>
        <p:nvSpPr>
          <p:cNvPr id="6" name="Slide Number Placeholder 5">
            <a:extLst>
              <a:ext uri="{FF2B5EF4-FFF2-40B4-BE49-F238E27FC236}">
                <a16:creationId xmlns:a16="http://schemas.microsoft.com/office/drawing/2014/main" id="{9196F6E6-6028-53E5-BF07-59C7835629B7}"/>
              </a:ext>
            </a:extLst>
          </p:cNvPr>
          <p:cNvSpPr>
            <a:spLocks noGrp="1"/>
          </p:cNvSpPr>
          <p:nvPr>
            <p:ph type="sldNum" sz="quarter" idx="12"/>
          </p:nvPr>
        </p:nvSpPr>
        <p:spPr/>
        <p:txBody>
          <a:bodyPr/>
          <a:lstStyle/>
          <a:p>
            <a:fld id="{3C6A6AAE-EB1D-3A49-BA15-5BB57B97E012}" type="slidenum">
              <a:rPr lang="en-US" smtClean="0"/>
              <a:t>10</a:t>
            </a:fld>
            <a:endParaRPr lang="en-US"/>
          </a:p>
        </p:txBody>
      </p:sp>
    </p:spTree>
    <p:extLst>
      <p:ext uri="{BB962C8B-B14F-4D97-AF65-F5344CB8AC3E}">
        <p14:creationId xmlns:p14="http://schemas.microsoft.com/office/powerpoint/2010/main" val="3951767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People playing instruments">
            <a:extLst>
              <a:ext uri="{FF2B5EF4-FFF2-40B4-BE49-F238E27FC236}">
                <a16:creationId xmlns:a16="http://schemas.microsoft.com/office/drawing/2014/main" id="{B89C54E1-88AB-6AC5-413D-9BF2374EE914}"/>
              </a:ext>
            </a:extLst>
          </p:cNvPr>
          <p:cNvPicPr>
            <a:picLocks noChangeAspect="1"/>
          </p:cNvPicPr>
          <p:nvPr/>
        </p:nvPicPr>
        <p:blipFill rotWithShape="1">
          <a:blip r:embed="rId2"/>
          <a:srcRect l="9091" t="23391"/>
          <a:stretch/>
        </p:blipFill>
        <p:spPr>
          <a:xfrm>
            <a:off x="20" y="10"/>
            <a:ext cx="12191981" cy="6857990"/>
          </a:xfrm>
          <a:prstGeom prst="rect">
            <a:avLst/>
          </a:prstGeom>
        </p:spPr>
      </p:pic>
      <p:sp>
        <p:nvSpPr>
          <p:cNvPr id="29" name="Rectangle 2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6EE80D-3C96-0056-02B0-AB5FA4A904B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About the dataset</a:t>
            </a:r>
          </a:p>
        </p:txBody>
      </p:sp>
      <p:sp>
        <p:nvSpPr>
          <p:cNvPr id="30" name="Rectangle: Rounded Corners 2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4E22E8-FD6E-814D-2A8D-232C675DFDBA}"/>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1700" b="0" i="0">
                <a:effectLst/>
              </a:rPr>
              <a:t>The Pima are American Indians that live along the Gila River and Salt River in Southern Arizona.</a:t>
            </a:r>
            <a:endParaRPr lang="en-US" sz="1700"/>
          </a:p>
        </p:txBody>
      </p:sp>
      <p:sp>
        <p:nvSpPr>
          <p:cNvPr id="6" name="Slide Number Placeholder 5">
            <a:extLst>
              <a:ext uri="{FF2B5EF4-FFF2-40B4-BE49-F238E27FC236}">
                <a16:creationId xmlns:a16="http://schemas.microsoft.com/office/drawing/2014/main" id="{ED217C8A-B2D1-3A2C-A8BC-0ED19C02AE9C}"/>
              </a:ext>
            </a:extLst>
          </p:cNvPr>
          <p:cNvSpPr>
            <a:spLocks noGrp="1"/>
          </p:cNvSpPr>
          <p:nvPr>
            <p:ph type="sldNum" sz="quarter" idx="12"/>
          </p:nvPr>
        </p:nvSpPr>
        <p:spPr/>
        <p:txBody>
          <a:bodyPr/>
          <a:lstStyle/>
          <a:p>
            <a:fld id="{3C6A6AAE-EB1D-3A49-BA15-5BB57B97E012}" type="slidenum">
              <a:rPr lang="en-US" smtClean="0"/>
              <a:t>11</a:t>
            </a:fld>
            <a:endParaRPr lang="en-US"/>
          </a:p>
        </p:txBody>
      </p:sp>
    </p:spTree>
    <p:extLst>
      <p:ext uri="{BB962C8B-B14F-4D97-AF65-F5344CB8AC3E}">
        <p14:creationId xmlns:p14="http://schemas.microsoft.com/office/powerpoint/2010/main" val="110390850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363798" y="771988"/>
            <a:ext cx="11063166" cy="6021722"/>
          </a:xfrm>
          <a:prstGeom prst="rect">
            <a:avLst/>
          </a:prstGeom>
        </p:spPr>
      </p:pic>
      <p:sp>
        <p:nvSpPr>
          <p:cNvPr id="4" name="Rectangle 3">
            <a:extLst>
              <a:ext uri="{FF2B5EF4-FFF2-40B4-BE49-F238E27FC236}">
                <a16:creationId xmlns:a16="http://schemas.microsoft.com/office/drawing/2014/main" id="{1562207E-3DE3-09FC-D17B-22D5E137E550}"/>
              </a:ext>
            </a:extLst>
          </p:cNvPr>
          <p:cNvSpPr/>
          <p:nvPr/>
        </p:nvSpPr>
        <p:spPr>
          <a:xfrm>
            <a:off x="0" y="1541429"/>
            <a:ext cx="11441736" cy="470697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5546EBA-7886-12A9-5451-DD5C663EE72A}"/>
              </a:ext>
            </a:extLst>
          </p:cNvPr>
          <p:cNvSpPr txBox="1"/>
          <p:nvPr/>
        </p:nvSpPr>
        <p:spPr>
          <a:xfrm>
            <a:off x="281341" y="2547"/>
            <a:ext cx="8668270" cy="769441"/>
          </a:xfrm>
          <a:prstGeom prst="rect">
            <a:avLst/>
          </a:prstGeom>
          <a:noFill/>
        </p:spPr>
        <p:txBody>
          <a:bodyPr wrap="none" rtlCol="0">
            <a:spAutoFit/>
          </a:bodyPr>
          <a:lstStyle/>
          <a:p>
            <a:r>
              <a:rPr lang="en-US" sz="4400" b="1" dirty="0">
                <a:solidFill>
                  <a:srgbClr val="FF0000"/>
                </a:solidFill>
              </a:rPr>
              <a:t>Diabetes Data imported using Spark </a:t>
            </a:r>
          </a:p>
        </p:txBody>
      </p:sp>
      <p:pic>
        <p:nvPicPr>
          <p:cNvPr id="7" name="Picture 6" descr="A screenshot of a computer program&#10;&#10;Description automatically generated with low confidence">
            <a:extLst>
              <a:ext uri="{FF2B5EF4-FFF2-40B4-BE49-F238E27FC236}">
                <a16:creationId xmlns:a16="http://schemas.microsoft.com/office/drawing/2014/main" id="{60A9CE03-E617-8DAD-DC79-3DB9E4719111}"/>
              </a:ext>
            </a:extLst>
          </p:cNvPr>
          <p:cNvPicPr>
            <a:picLocks noChangeAspect="1"/>
          </p:cNvPicPr>
          <p:nvPr/>
        </p:nvPicPr>
        <p:blipFill>
          <a:blip r:embed="rId3"/>
          <a:stretch>
            <a:fillRect/>
          </a:stretch>
        </p:blipFill>
        <p:spPr>
          <a:xfrm>
            <a:off x="563228" y="2119745"/>
            <a:ext cx="10449438" cy="3539667"/>
          </a:xfrm>
          <a:prstGeom prst="rect">
            <a:avLst/>
          </a:prstGeom>
        </p:spPr>
      </p:pic>
      <p:sp>
        <p:nvSpPr>
          <p:cNvPr id="8" name="Slide Number Placeholder 7">
            <a:extLst>
              <a:ext uri="{FF2B5EF4-FFF2-40B4-BE49-F238E27FC236}">
                <a16:creationId xmlns:a16="http://schemas.microsoft.com/office/drawing/2014/main" id="{4AD712A7-3AE5-FAB0-9CA5-091E7F25AA93}"/>
              </a:ext>
            </a:extLst>
          </p:cNvPr>
          <p:cNvSpPr>
            <a:spLocks noGrp="1"/>
          </p:cNvSpPr>
          <p:nvPr>
            <p:ph type="sldNum" sz="quarter" idx="12"/>
          </p:nvPr>
        </p:nvSpPr>
        <p:spPr/>
        <p:txBody>
          <a:bodyPr/>
          <a:lstStyle/>
          <a:p>
            <a:fld id="{3C6A6AAE-EB1D-3A49-BA15-5BB57B97E012}" type="slidenum">
              <a:rPr lang="en-US" smtClean="0"/>
              <a:t>12</a:t>
            </a:fld>
            <a:endParaRPr lang="en-US"/>
          </a:p>
        </p:txBody>
      </p:sp>
    </p:spTree>
    <p:extLst>
      <p:ext uri="{BB962C8B-B14F-4D97-AF65-F5344CB8AC3E}">
        <p14:creationId xmlns:p14="http://schemas.microsoft.com/office/powerpoint/2010/main" val="285971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46EBA-7886-12A9-5451-DD5C663EE72A}"/>
              </a:ext>
            </a:extLst>
          </p:cNvPr>
          <p:cNvSpPr txBox="1"/>
          <p:nvPr/>
        </p:nvSpPr>
        <p:spPr>
          <a:xfrm>
            <a:off x="281341" y="2547"/>
            <a:ext cx="8581708" cy="769441"/>
          </a:xfrm>
          <a:prstGeom prst="rect">
            <a:avLst/>
          </a:prstGeom>
          <a:noFill/>
        </p:spPr>
        <p:txBody>
          <a:bodyPr wrap="none" rtlCol="0">
            <a:spAutoFit/>
          </a:bodyPr>
          <a:lstStyle/>
          <a:p>
            <a:r>
              <a:rPr lang="en-US" sz="4400" b="1" dirty="0">
                <a:solidFill>
                  <a:srgbClr val="FF0000"/>
                </a:solidFill>
              </a:rPr>
              <a:t>Diabetes Data imported using Spark</a:t>
            </a:r>
          </a:p>
        </p:txBody>
      </p:sp>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363798" y="771988"/>
            <a:ext cx="11063166" cy="6021722"/>
          </a:xfrm>
          <a:prstGeom prst="rect">
            <a:avLst/>
          </a:prstGeom>
        </p:spPr>
      </p:pic>
      <p:sp>
        <p:nvSpPr>
          <p:cNvPr id="5" name="Slide Number Placeholder 4">
            <a:extLst>
              <a:ext uri="{FF2B5EF4-FFF2-40B4-BE49-F238E27FC236}">
                <a16:creationId xmlns:a16="http://schemas.microsoft.com/office/drawing/2014/main" id="{237E6C97-411C-A976-23A9-E3658DFC6599}"/>
              </a:ext>
            </a:extLst>
          </p:cNvPr>
          <p:cNvSpPr>
            <a:spLocks noGrp="1"/>
          </p:cNvSpPr>
          <p:nvPr>
            <p:ph type="sldNum" sz="quarter" idx="12"/>
          </p:nvPr>
        </p:nvSpPr>
        <p:spPr/>
        <p:txBody>
          <a:bodyPr/>
          <a:lstStyle/>
          <a:p>
            <a:fld id="{3C6A6AAE-EB1D-3A49-BA15-5BB57B97E012}" type="slidenum">
              <a:rPr lang="en-US" smtClean="0"/>
              <a:t>13</a:t>
            </a:fld>
            <a:endParaRPr lang="en-US"/>
          </a:p>
        </p:txBody>
      </p:sp>
    </p:spTree>
    <p:extLst>
      <p:ext uri="{BB962C8B-B14F-4D97-AF65-F5344CB8AC3E}">
        <p14:creationId xmlns:p14="http://schemas.microsoft.com/office/powerpoint/2010/main" val="2797727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46EBA-7886-12A9-5451-DD5C663EE72A}"/>
              </a:ext>
            </a:extLst>
          </p:cNvPr>
          <p:cNvSpPr txBox="1"/>
          <p:nvPr/>
        </p:nvSpPr>
        <p:spPr>
          <a:xfrm>
            <a:off x="281341" y="2547"/>
            <a:ext cx="3463769" cy="769441"/>
          </a:xfrm>
          <a:prstGeom prst="rect">
            <a:avLst/>
          </a:prstGeom>
          <a:noFill/>
        </p:spPr>
        <p:txBody>
          <a:bodyPr wrap="none" rtlCol="0">
            <a:spAutoFit/>
          </a:bodyPr>
          <a:lstStyle/>
          <a:p>
            <a:r>
              <a:rPr lang="en-US" sz="4400" b="1" dirty="0">
                <a:solidFill>
                  <a:srgbClr val="FF0000"/>
                </a:solidFill>
              </a:rPr>
              <a:t>Diabetes Data</a:t>
            </a:r>
          </a:p>
        </p:txBody>
      </p:sp>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281341" y="771988"/>
            <a:ext cx="11063166" cy="6021722"/>
          </a:xfrm>
          <a:prstGeom prst="rect">
            <a:avLst/>
          </a:prstGeom>
        </p:spPr>
      </p:pic>
      <p:pic>
        <p:nvPicPr>
          <p:cNvPr id="4" name="Picture 3" descr="A picture containing text, screenshot, online advertising, website&#10;&#10;Description automatically generated">
            <a:extLst>
              <a:ext uri="{FF2B5EF4-FFF2-40B4-BE49-F238E27FC236}">
                <a16:creationId xmlns:a16="http://schemas.microsoft.com/office/drawing/2014/main" id="{228243AB-D8EB-678F-2694-06CB17691B2D}"/>
              </a:ext>
            </a:extLst>
          </p:cNvPr>
          <p:cNvPicPr>
            <a:picLocks noChangeAspect="1"/>
          </p:cNvPicPr>
          <p:nvPr/>
        </p:nvPicPr>
        <p:blipFill>
          <a:blip r:embed="rId3"/>
          <a:stretch>
            <a:fillRect/>
          </a:stretch>
        </p:blipFill>
        <p:spPr>
          <a:xfrm>
            <a:off x="6759561" y="134815"/>
            <a:ext cx="5151098" cy="6588369"/>
          </a:xfrm>
          <a:prstGeom prst="rect">
            <a:avLst/>
          </a:prstGeom>
        </p:spPr>
      </p:pic>
      <p:pic>
        <p:nvPicPr>
          <p:cNvPr id="5" name="Picture 4" descr="A picture containing text, screenshot, font, number&#10;&#10;Description automatically generated">
            <a:extLst>
              <a:ext uri="{FF2B5EF4-FFF2-40B4-BE49-F238E27FC236}">
                <a16:creationId xmlns:a16="http://schemas.microsoft.com/office/drawing/2014/main" id="{A8E50541-F9A5-2D85-68A8-202FE6C38DA3}"/>
              </a:ext>
            </a:extLst>
          </p:cNvPr>
          <p:cNvPicPr>
            <a:picLocks noChangeAspect="1"/>
          </p:cNvPicPr>
          <p:nvPr/>
        </p:nvPicPr>
        <p:blipFill>
          <a:blip r:embed="rId4"/>
          <a:stretch>
            <a:fillRect/>
          </a:stretch>
        </p:blipFill>
        <p:spPr>
          <a:xfrm>
            <a:off x="1751993" y="1125837"/>
            <a:ext cx="5087206" cy="4606326"/>
          </a:xfrm>
          <a:prstGeom prst="rect">
            <a:avLst/>
          </a:prstGeom>
        </p:spPr>
      </p:pic>
      <p:sp>
        <p:nvSpPr>
          <p:cNvPr id="7" name="Rectangle 6">
            <a:extLst>
              <a:ext uri="{FF2B5EF4-FFF2-40B4-BE49-F238E27FC236}">
                <a16:creationId xmlns:a16="http://schemas.microsoft.com/office/drawing/2014/main" id="{E3D7EA99-6160-DE2A-6A5E-21CE70443B38}"/>
              </a:ext>
            </a:extLst>
          </p:cNvPr>
          <p:cNvSpPr/>
          <p:nvPr/>
        </p:nvSpPr>
        <p:spPr>
          <a:xfrm>
            <a:off x="1751993" y="2145323"/>
            <a:ext cx="4764311" cy="4923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B5D1DA79-1B42-4282-EE93-4DAB2F6A7769}"/>
              </a:ext>
            </a:extLst>
          </p:cNvPr>
          <p:cNvSpPr>
            <a:spLocks noGrp="1"/>
          </p:cNvSpPr>
          <p:nvPr>
            <p:ph type="sldNum" sz="quarter" idx="12"/>
          </p:nvPr>
        </p:nvSpPr>
        <p:spPr/>
        <p:txBody>
          <a:bodyPr/>
          <a:lstStyle/>
          <a:p>
            <a:fld id="{3C6A6AAE-EB1D-3A49-BA15-5BB57B97E012}" type="slidenum">
              <a:rPr lang="en-US" smtClean="0"/>
              <a:t>14</a:t>
            </a:fld>
            <a:endParaRPr lang="en-US"/>
          </a:p>
        </p:txBody>
      </p:sp>
    </p:spTree>
    <p:extLst>
      <p:ext uri="{BB962C8B-B14F-4D97-AF65-F5344CB8AC3E}">
        <p14:creationId xmlns:p14="http://schemas.microsoft.com/office/powerpoint/2010/main" val="4108474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5546EBA-7886-12A9-5451-DD5C663EE72A}"/>
              </a:ext>
            </a:extLst>
          </p:cNvPr>
          <p:cNvSpPr txBox="1"/>
          <p:nvPr/>
        </p:nvSpPr>
        <p:spPr>
          <a:xfrm>
            <a:off x="281341" y="2547"/>
            <a:ext cx="8581708" cy="769441"/>
          </a:xfrm>
          <a:prstGeom prst="rect">
            <a:avLst/>
          </a:prstGeom>
          <a:noFill/>
        </p:spPr>
        <p:txBody>
          <a:bodyPr wrap="none" rtlCol="0">
            <a:spAutoFit/>
          </a:bodyPr>
          <a:lstStyle/>
          <a:p>
            <a:r>
              <a:rPr lang="en-US" sz="4400" b="1" dirty="0">
                <a:solidFill>
                  <a:srgbClr val="FF0000"/>
                </a:solidFill>
              </a:rPr>
              <a:t>Diabetes Data imported using Spark</a:t>
            </a:r>
          </a:p>
        </p:txBody>
      </p:sp>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358033" y="698835"/>
            <a:ext cx="11063166" cy="6021722"/>
          </a:xfrm>
          <a:prstGeom prst="rect">
            <a:avLst/>
          </a:prstGeom>
        </p:spPr>
      </p:pic>
      <p:pic>
        <p:nvPicPr>
          <p:cNvPr id="9" name="Picture 8" descr="A picture containing person, nail, wrist, finger&#10;&#10;Description automatically generated">
            <a:extLst>
              <a:ext uri="{FF2B5EF4-FFF2-40B4-BE49-F238E27FC236}">
                <a16:creationId xmlns:a16="http://schemas.microsoft.com/office/drawing/2014/main" id="{B1A27F9F-541D-97F7-9203-135717ED48AB}"/>
              </a:ext>
            </a:extLst>
          </p:cNvPr>
          <p:cNvPicPr>
            <a:picLocks noChangeAspect="1"/>
          </p:cNvPicPr>
          <p:nvPr/>
        </p:nvPicPr>
        <p:blipFill>
          <a:blip r:embed="rId3"/>
          <a:stretch>
            <a:fillRect/>
          </a:stretch>
        </p:blipFill>
        <p:spPr>
          <a:xfrm>
            <a:off x="-48497" y="956445"/>
            <a:ext cx="3982300" cy="2709270"/>
          </a:xfrm>
          <a:prstGeom prst="rect">
            <a:avLst/>
          </a:prstGeom>
        </p:spPr>
      </p:pic>
      <p:sp>
        <p:nvSpPr>
          <p:cNvPr id="11" name="Down Arrow 10">
            <a:extLst>
              <a:ext uri="{FF2B5EF4-FFF2-40B4-BE49-F238E27FC236}">
                <a16:creationId xmlns:a16="http://schemas.microsoft.com/office/drawing/2014/main" id="{230FA513-5BA7-44AD-D829-AB71365DEFE6}"/>
              </a:ext>
            </a:extLst>
          </p:cNvPr>
          <p:cNvSpPr/>
          <p:nvPr/>
        </p:nvSpPr>
        <p:spPr>
          <a:xfrm>
            <a:off x="4759036" y="1265682"/>
            <a:ext cx="505641" cy="15463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screenshot, font, number&#10;&#10;Description automatically generated">
            <a:extLst>
              <a:ext uri="{FF2B5EF4-FFF2-40B4-BE49-F238E27FC236}">
                <a16:creationId xmlns:a16="http://schemas.microsoft.com/office/drawing/2014/main" id="{C9C4E15D-089E-6B91-AD82-BACCB63AEE73}"/>
              </a:ext>
            </a:extLst>
          </p:cNvPr>
          <p:cNvPicPr>
            <a:picLocks noChangeAspect="1"/>
          </p:cNvPicPr>
          <p:nvPr/>
        </p:nvPicPr>
        <p:blipFill>
          <a:blip r:embed="rId4"/>
          <a:stretch>
            <a:fillRect/>
          </a:stretch>
        </p:blipFill>
        <p:spPr>
          <a:xfrm>
            <a:off x="6682104" y="724414"/>
            <a:ext cx="5087206" cy="4606326"/>
          </a:xfrm>
          <a:prstGeom prst="rect">
            <a:avLst/>
          </a:prstGeom>
        </p:spPr>
      </p:pic>
      <p:sp>
        <p:nvSpPr>
          <p:cNvPr id="18" name="Rectangle 17">
            <a:extLst>
              <a:ext uri="{FF2B5EF4-FFF2-40B4-BE49-F238E27FC236}">
                <a16:creationId xmlns:a16="http://schemas.microsoft.com/office/drawing/2014/main" id="{65A98EAB-7061-353B-CD01-E539E861A24B}"/>
              </a:ext>
            </a:extLst>
          </p:cNvPr>
          <p:cNvSpPr/>
          <p:nvPr/>
        </p:nvSpPr>
        <p:spPr>
          <a:xfrm>
            <a:off x="6868233" y="2936631"/>
            <a:ext cx="4764311" cy="4923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erson measuring a person's pulse&#10;&#10;Description automatically generated with low confidence">
            <a:extLst>
              <a:ext uri="{FF2B5EF4-FFF2-40B4-BE49-F238E27FC236}">
                <a16:creationId xmlns:a16="http://schemas.microsoft.com/office/drawing/2014/main" id="{9F3197F2-A56D-7AF2-10AC-78801816026C}"/>
              </a:ext>
            </a:extLst>
          </p:cNvPr>
          <p:cNvPicPr>
            <a:picLocks noChangeAspect="1"/>
          </p:cNvPicPr>
          <p:nvPr/>
        </p:nvPicPr>
        <p:blipFill>
          <a:blip r:embed="rId5"/>
          <a:stretch>
            <a:fillRect/>
          </a:stretch>
        </p:blipFill>
        <p:spPr>
          <a:xfrm>
            <a:off x="3695244" y="2812002"/>
            <a:ext cx="2700554" cy="3955643"/>
          </a:xfrm>
          <a:prstGeom prst="rect">
            <a:avLst/>
          </a:prstGeom>
        </p:spPr>
      </p:pic>
      <p:cxnSp>
        <p:nvCxnSpPr>
          <p:cNvPr id="23" name="Curved Connector 22">
            <a:extLst>
              <a:ext uri="{FF2B5EF4-FFF2-40B4-BE49-F238E27FC236}">
                <a16:creationId xmlns:a16="http://schemas.microsoft.com/office/drawing/2014/main" id="{9A845354-DC89-C47F-8A2E-B712A2C5AD83}"/>
              </a:ext>
            </a:extLst>
          </p:cNvPr>
          <p:cNvCxnSpPr/>
          <p:nvPr/>
        </p:nvCxnSpPr>
        <p:spPr>
          <a:xfrm flipV="1">
            <a:off x="5611091" y="3293918"/>
            <a:ext cx="2647108" cy="1927407"/>
          </a:xfrm>
          <a:prstGeom prst="curvedConnector3">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BB653B-90AF-7DA8-97BF-4A0B8CDA4ABD}"/>
              </a:ext>
            </a:extLst>
          </p:cNvPr>
          <p:cNvSpPr>
            <a:spLocks noGrp="1"/>
          </p:cNvSpPr>
          <p:nvPr>
            <p:ph type="sldNum" sz="quarter" idx="12"/>
          </p:nvPr>
        </p:nvSpPr>
        <p:spPr/>
        <p:txBody>
          <a:bodyPr/>
          <a:lstStyle/>
          <a:p>
            <a:fld id="{3C6A6AAE-EB1D-3A49-BA15-5BB57B97E012}" type="slidenum">
              <a:rPr lang="en-US" smtClean="0"/>
              <a:t>15</a:t>
            </a:fld>
            <a:endParaRPr lang="en-US"/>
          </a:p>
        </p:txBody>
      </p:sp>
    </p:spTree>
    <p:extLst>
      <p:ext uri="{BB962C8B-B14F-4D97-AF65-F5344CB8AC3E}">
        <p14:creationId xmlns:p14="http://schemas.microsoft.com/office/powerpoint/2010/main" val="1806619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281341" y="648709"/>
            <a:ext cx="11063166" cy="6021722"/>
          </a:xfrm>
          <a:prstGeom prst="rect">
            <a:avLst/>
          </a:prstGeom>
        </p:spPr>
      </p:pic>
      <p:sp>
        <p:nvSpPr>
          <p:cNvPr id="5" name="Rectangle 4">
            <a:extLst>
              <a:ext uri="{FF2B5EF4-FFF2-40B4-BE49-F238E27FC236}">
                <a16:creationId xmlns:a16="http://schemas.microsoft.com/office/drawing/2014/main" id="{F254E2E8-E7E8-599F-512D-19025DE04C71}"/>
              </a:ext>
            </a:extLst>
          </p:cNvPr>
          <p:cNvSpPr/>
          <p:nvPr/>
        </p:nvSpPr>
        <p:spPr>
          <a:xfrm>
            <a:off x="619600" y="1617784"/>
            <a:ext cx="10386647" cy="327073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5546EBA-7886-12A9-5451-DD5C663EE72A}"/>
              </a:ext>
            </a:extLst>
          </p:cNvPr>
          <p:cNvSpPr txBox="1"/>
          <p:nvPr/>
        </p:nvSpPr>
        <p:spPr>
          <a:xfrm>
            <a:off x="281341" y="2547"/>
            <a:ext cx="8709948" cy="769441"/>
          </a:xfrm>
          <a:prstGeom prst="rect">
            <a:avLst/>
          </a:prstGeom>
          <a:noFill/>
        </p:spPr>
        <p:txBody>
          <a:bodyPr wrap="none" rtlCol="0">
            <a:spAutoFit/>
          </a:bodyPr>
          <a:lstStyle/>
          <a:p>
            <a:r>
              <a:rPr lang="en-US" sz="4400" b="1" dirty="0">
                <a:solidFill>
                  <a:srgbClr val="FF0000"/>
                </a:solidFill>
              </a:rPr>
              <a:t>Diabetes Data imported using Spark </a:t>
            </a:r>
          </a:p>
        </p:txBody>
      </p:sp>
      <p:pic>
        <p:nvPicPr>
          <p:cNvPr id="4" name="Picture 3" descr="A close-up of text&#10;&#10;Description automatically generated with low confidence">
            <a:extLst>
              <a:ext uri="{FF2B5EF4-FFF2-40B4-BE49-F238E27FC236}">
                <a16:creationId xmlns:a16="http://schemas.microsoft.com/office/drawing/2014/main" id="{70875436-ED40-9037-FF71-8AFCA61A50E0}"/>
              </a:ext>
            </a:extLst>
          </p:cNvPr>
          <p:cNvPicPr>
            <a:picLocks noChangeAspect="1"/>
          </p:cNvPicPr>
          <p:nvPr/>
        </p:nvPicPr>
        <p:blipFill>
          <a:blip r:embed="rId3"/>
          <a:stretch>
            <a:fillRect/>
          </a:stretch>
        </p:blipFill>
        <p:spPr>
          <a:xfrm>
            <a:off x="1185753" y="1983641"/>
            <a:ext cx="9351052" cy="2166327"/>
          </a:xfrm>
          <a:prstGeom prst="rect">
            <a:avLst/>
          </a:prstGeom>
        </p:spPr>
      </p:pic>
      <p:pic>
        <p:nvPicPr>
          <p:cNvPr id="7" name="Picture 6" descr="A picture containing text, font, screenshot&#10;&#10;Description automatically generated">
            <a:extLst>
              <a:ext uri="{FF2B5EF4-FFF2-40B4-BE49-F238E27FC236}">
                <a16:creationId xmlns:a16="http://schemas.microsoft.com/office/drawing/2014/main" id="{AA8255D9-6A23-B696-12CD-BF56E4B62694}"/>
              </a:ext>
            </a:extLst>
          </p:cNvPr>
          <p:cNvPicPr>
            <a:picLocks noChangeAspect="1"/>
          </p:cNvPicPr>
          <p:nvPr/>
        </p:nvPicPr>
        <p:blipFill>
          <a:blip r:embed="rId4"/>
          <a:stretch>
            <a:fillRect/>
          </a:stretch>
        </p:blipFill>
        <p:spPr>
          <a:xfrm>
            <a:off x="185094" y="4593189"/>
            <a:ext cx="11725565" cy="1856922"/>
          </a:xfrm>
          <a:prstGeom prst="rect">
            <a:avLst/>
          </a:prstGeom>
        </p:spPr>
      </p:pic>
      <p:sp>
        <p:nvSpPr>
          <p:cNvPr id="8" name="Rectangle 7">
            <a:extLst>
              <a:ext uri="{FF2B5EF4-FFF2-40B4-BE49-F238E27FC236}">
                <a16:creationId xmlns:a16="http://schemas.microsoft.com/office/drawing/2014/main" id="{5A864A8B-3F45-1AD1-1E85-C53ED427F92E}"/>
              </a:ext>
            </a:extLst>
          </p:cNvPr>
          <p:cNvSpPr/>
          <p:nvPr/>
        </p:nvSpPr>
        <p:spPr>
          <a:xfrm>
            <a:off x="185094" y="771988"/>
            <a:ext cx="6227429" cy="716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A3A05C-7004-1B44-8A90-394198B27229}"/>
              </a:ext>
            </a:extLst>
          </p:cNvPr>
          <p:cNvSpPr/>
          <p:nvPr/>
        </p:nvSpPr>
        <p:spPr>
          <a:xfrm>
            <a:off x="7104185" y="718012"/>
            <a:ext cx="4984523" cy="716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2F7F6333-1CA6-60B2-F9C2-9A52825B63FC}"/>
              </a:ext>
            </a:extLst>
          </p:cNvPr>
          <p:cNvSpPr>
            <a:spLocks noGrp="1"/>
          </p:cNvSpPr>
          <p:nvPr>
            <p:ph type="sldNum" sz="quarter" idx="12"/>
          </p:nvPr>
        </p:nvSpPr>
        <p:spPr/>
        <p:txBody>
          <a:bodyPr/>
          <a:lstStyle/>
          <a:p>
            <a:fld id="{3C6A6AAE-EB1D-3A49-BA15-5BB57B97E012}" type="slidenum">
              <a:rPr lang="en-US" smtClean="0"/>
              <a:t>16</a:t>
            </a:fld>
            <a:endParaRPr lang="en-US"/>
          </a:p>
        </p:txBody>
      </p:sp>
    </p:spTree>
    <p:extLst>
      <p:ext uri="{BB962C8B-B14F-4D97-AF65-F5344CB8AC3E}">
        <p14:creationId xmlns:p14="http://schemas.microsoft.com/office/powerpoint/2010/main" val="195274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445859" y="771988"/>
            <a:ext cx="11063166" cy="6021722"/>
          </a:xfrm>
          <a:prstGeom prst="rect">
            <a:avLst/>
          </a:prstGeom>
        </p:spPr>
      </p:pic>
      <p:pic>
        <p:nvPicPr>
          <p:cNvPr id="3" name="Picture 2" descr="A picture containing text, person&#10;&#10;Description automatically generated">
            <a:extLst>
              <a:ext uri="{FF2B5EF4-FFF2-40B4-BE49-F238E27FC236}">
                <a16:creationId xmlns:a16="http://schemas.microsoft.com/office/drawing/2014/main" id="{F60123DF-D1BD-4E5D-5212-363C9670C9B1}"/>
              </a:ext>
            </a:extLst>
          </p:cNvPr>
          <p:cNvPicPr>
            <a:picLocks noChangeAspect="1"/>
          </p:cNvPicPr>
          <p:nvPr/>
        </p:nvPicPr>
        <p:blipFill>
          <a:blip r:embed="rId3"/>
          <a:stretch>
            <a:fillRect/>
          </a:stretch>
        </p:blipFill>
        <p:spPr>
          <a:xfrm>
            <a:off x="56662" y="1158850"/>
            <a:ext cx="6578600" cy="4635500"/>
          </a:xfrm>
          <a:prstGeom prst="rect">
            <a:avLst/>
          </a:prstGeom>
        </p:spPr>
      </p:pic>
      <p:sp>
        <p:nvSpPr>
          <p:cNvPr id="4" name="Down Arrow 3">
            <a:extLst>
              <a:ext uri="{FF2B5EF4-FFF2-40B4-BE49-F238E27FC236}">
                <a16:creationId xmlns:a16="http://schemas.microsoft.com/office/drawing/2014/main" id="{8B4A705A-5A90-B346-DC18-6BDFEB3B38AA}"/>
              </a:ext>
            </a:extLst>
          </p:cNvPr>
          <p:cNvSpPr/>
          <p:nvPr/>
        </p:nvSpPr>
        <p:spPr>
          <a:xfrm>
            <a:off x="6635262" y="609429"/>
            <a:ext cx="668215" cy="3868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text, screenshot, font, number&#10;&#10;Description automatically generated">
            <a:extLst>
              <a:ext uri="{FF2B5EF4-FFF2-40B4-BE49-F238E27FC236}">
                <a16:creationId xmlns:a16="http://schemas.microsoft.com/office/drawing/2014/main" id="{2852055F-C9DE-7838-CFE9-532500DEC75F}"/>
              </a:ext>
            </a:extLst>
          </p:cNvPr>
          <p:cNvPicPr>
            <a:picLocks noChangeAspect="1"/>
          </p:cNvPicPr>
          <p:nvPr/>
        </p:nvPicPr>
        <p:blipFill>
          <a:blip r:embed="rId4"/>
          <a:stretch>
            <a:fillRect/>
          </a:stretch>
        </p:blipFill>
        <p:spPr>
          <a:xfrm>
            <a:off x="7303477" y="1922318"/>
            <a:ext cx="4598365" cy="4163694"/>
          </a:xfrm>
          <a:prstGeom prst="rect">
            <a:avLst/>
          </a:prstGeom>
        </p:spPr>
      </p:pic>
      <p:sp>
        <p:nvSpPr>
          <p:cNvPr id="7" name="Rectangle 6">
            <a:extLst>
              <a:ext uri="{FF2B5EF4-FFF2-40B4-BE49-F238E27FC236}">
                <a16:creationId xmlns:a16="http://schemas.microsoft.com/office/drawing/2014/main" id="{ACDA8370-7931-C744-7263-8FD0F5ECB1EE}"/>
              </a:ext>
            </a:extLst>
          </p:cNvPr>
          <p:cNvSpPr/>
          <p:nvPr/>
        </p:nvSpPr>
        <p:spPr>
          <a:xfrm>
            <a:off x="7252700" y="4703085"/>
            <a:ext cx="4764311" cy="4923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183E03DA-A5F1-FDC5-D048-B60DA7493CF8}"/>
              </a:ext>
            </a:extLst>
          </p:cNvPr>
          <p:cNvSpPr>
            <a:spLocks noGrp="1"/>
          </p:cNvSpPr>
          <p:nvPr>
            <p:ph type="sldNum" sz="quarter" idx="12"/>
          </p:nvPr>
        </p:nvSpPr>
        <p:spPr/>
        <p:txBody>
          <a:bodyPr/>
          <a:lstStyle/>
          <a:p>
            <a:fld id="{3C6A6AAE-EB1D-3A49-BA15-5BB57B97E012}" type="slidenum">
              <a:rPr lang="en-US" smtClean="0"/>
              <a:t>17</a:t>
            </a:fld>
            <a:endParaRPr lang="en-US"/>
          </a:p>
        </p:txBody>
      </p:sp>
    </p:spTree>
    <p:extLst>
      <p:ext uri="{BB962C8B-B14F-4D97-AF65-F5344CB8AC3E}">
        <p14:creationId xmlns:p14="http://schemas.microsoft.com/office/powerpoint/2010/main" val="4146829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445859" y="771988"/>
            <a:ext cx="11063166" cy="6021722"/>
          </a:xfrm>
          <a:prstGeom prst="rect">
            <a:avLst/>
          </a:prstGeom>
        </p:spPr>
      </p:pic>
      <p:sp>
        <p:nvSpPr>
          <p:cNvPr id="4" name="Down Arrow 3">
            <a:extLst>
              <a:ext uri="{FF2B5EF4-FFF2-40B4-BE49-F238E27FC236}">
                <a16:creationId xmlns:a16="http://schemas.microsoft.com/office/drawing/2014/main" id="{8B4A705A-5A90-B346-DC18-6BDFEB3B38AA}"/>
              </a:ext>
            </a:extLst>
          </p:cNvPr>
          <p:cNvSpPr/>
          <p:nvPr/>
        </p:nvSpPr>
        <p:spPr>
          <a:xfrm>
            <a:off x="6635262" y="609429"/>
            <a:ext cx="668215" cy="3868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up of a chart&#10;&#10;Description automatically generated with low confidence">
            <a:extLst>
              <a:ext uri="{FF2B5EF4-FFF2-40B4-BE49-F238E27FC236}">
                <a16:creationId xmlns:a16="http://schemas.microsoft.com/office/drawing/2014/main" id="{8285AA0B-C02B-CEC6-BE2B-F06A30E2CE10}"/>
              </a:ext>
            </a:extLst>
          </p:cNvPr>
          <p:cNvPicPr>
            <a:picLocks noChangeAspect="1"/>
          </p:cNvPicPr>
          <p:nvPr/>
        </p:nvPicPr>
        <p:blipFill>
          <a:blip r:embed="rId3"/>
          <a:stretch>
            <a:fillRect/>
          </a:stretch>
        </p:blipFill>
        <p:spPr>
          <a:xfrm>
            <a:off x="1930782" y="1397247"/>
            <a:ext cx="9061556" cy="5240600"/>
          </a:xfrm>
          <a:prstGeom prst="rect">
            <a:avLst/>
          </a:prstGeom>
        </p:spPr>
      </p:pic>
      <p:sp>
        <p:nvSpPr>
          <p:cNvPr id="7" name="Slide Number Placeholder 6">
            <a:extLst>
              <a:ext uri="{FF2B5EF4-FFF2-40B4-BE49-F238E27FC236}">
                <a16:creationId xmlns:a16="http://schemas.microsoft.com/office/drawing/2014/main" id="{2B449F99-E2DA-C53C-AAD6-441BA9794FA5}"/>
              </a:ext>
            </a:extLst>
          </p:cNvPr>
          <p:cNvSpPr>
            <a:spLocks noGrp="1"/>
          </p:cNvSpPr>
          <p:nvPr>
            <p:ph type="sldNum" sz="quarter" idx="12"/>
          </p:nvPr>
        </p:nvSpPr>
        <p:spPr/>
        <p:txBody>
          <a:bodyPr/>
          <a:lstStyle/>
          <a:p>
            <a:fld id="{3C6A6AAE-EB1D-3A49-BA15-5BB57B97E012}" type="slidenum">
              <a:rPr lang="en-US" smtClean="0"/>
              <a:t>18</a:t>
            </a:fld>
            <a:endParaRPr lang="en-US"/>
          </a:p>
        </p:txBody>
      </p:sp>
    </p:spTree>
    <p:extLst>
      <p:ext uri="{BB962C8B-B14F-4D97-AF65-F5344CB8AC3E}">
        <p14:creationId xmlns:p14="http://schemas.microsoft.com/office/powerpoint/2010/main" val="3653944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onfectionery, food, candy, sweetness&#10;&#10;Description automatically generated">
            <a:extLst>
              <a:ext uri="{FF2B5EF4-FFF2-40B4-BE49-F238E27FC236}">
                <a16:creationId xmlns:a16="http://schemas.microsoft.com/office/drawing/2014/main" id="{C7025EDF-EDB5-F494-6B36-E6019FB88611}"/>
              </a:ext>
            </a:extLst>
          </p:cNvPr>
          <p:cNvPicPr>
            <a:picLocks noChangeAspect="1"/>
          </p:cNvPicPr>
          <p:nvPr/>
        </p:nvPicPr>
        <p:blipFill rotWithShape="1">
          <a:blip r:embed="rId2"/>
          <a:srcRect t="41913"/>
          <a:stretch/>
        </p:blipFill>
        <p:spPr>
          <a:xfrm>
            <a:off x="5360939" y="450614"/>
            <a:ext cx="6831061" cy="2106999"/>
          </a:xfrm>
          <a:prstGeom prst="rect">
            <a:avLst/>
          </a:prstGeom>
        </p:spPr>
      </p:pic>
      <p:pic>
        <p:nvPicPr>
          <p:cNvPr id="10" name="Picture 9" descr="A picture containing confectionery, food, candy, sweetness&#10;&#10;Description automatically generated">
            <a:extLst>
              <a:ext uri="{FF2B5EF4-FFF2-40B4-BE49-F238E27FC236}">
                <a16:creationId xmlns:a16="http://schemas.microsoft.com/office/drawing/2014/main" id="{166ECF22-A5B2-78C9-2B06-DD8E71DB70AF}"/>
              </a:ext>
            </a:extLst>
          </p:cNvPr>
          <p:cNvPicPr>
            <a:picLocks noChangeAspect="1"/>
          </p:cNvPicPr>
          <p:nvPr/>
        </p:nvPicPr>
        <p:blipFill rotWithShape="1">
          <a:blip r:embed="rId2"/>
          <a:srcRect t="41913"/>
          <a:stretch/>
        </p:blipFill>
        <p:spPr>
          <a:xfrm>
            <a:off x="5365893" y="2426349"/>
            <a:ext cx="6831061" cy="2106999"/>
          </a:xfrm>
          <a:prstGeom prst="rect">
            <a:avLst/>
          </a:prstGeom>
        </p:spPr>
      </p:pic>
      <p:pic>
        <p:nvPicPr>
          <p:cNvPr id="6" name="Picture 5" descr="A picture containing confectionery, food, candy, sweetness&#10;&#10;Description automatically generated">
            <a:extLst>
              <a:ext uri="{FF2B5EF4-FFF2-40B4-BE49-F238E27FC236}">
                <a16:creationId xmlns:a16="http://schemas.microsoft.com/office/drawing/2014/main" id="{8E41AB9C-6C07-0A11-DE8B-D113AA8B67B4}"/>
              </a:ext>
            </a:extLst>
          </p:cNvPr>
          <p:cNvPicPr>
            <a:picLocks noChangeAspect="1"/>
          </p:cNvPicPr>
          <p:nvPr/>
        </p:nvPicPr>
        <p:blipFill>
          <a:blip r:embed="rId2"/>
          <a:stretch>
            <a:fillRect/>
          </a:stretch>
        </p:blipFill>
        <p:spPr>
          <a:xfrm>
            <a:off x="7265084" y="4241800"/>
            <a:ext cx="4926916" cy="2616200"/>
          </a:xfrm>
          <a:prstGeom prst="rect">
            <a:avLst/>
          </a:prstGeom>
        </p:spPr>
      </p:pic>
      <p:sp>
        <p:nvSpPr>
          <p:cNvPr id="7" name="Title 6">
            <a:extLst>
              <a:ext uri="{FF2B5EF4-FFF2-40B4-BE49-F238E27FC236}">
                <a16:creationId xmlns:a16="http://schemas.microsoft.com/office/drawing/2014/main" id="{F99C3BFF-D919-8C47-F96D-1CDCD9D9697F}"/>
              </a:ext>
            </a:extLst>
          </p:cNvPr>
          <p:cNvSpPr>
            <a:spLocks noGrp="1"/>
          </p:cNvSpPr>
          <p:nvPr>
            <p:ph type="title"/>
          </p:nvPr>
        </p:nvSpPr>
        <p:spPr>
          <a:xfrm>
            <a:off x="740107" y="1622204"/>
            <a:ext cx="4114800" cy="1325563"/>
          </a:xfrm>
        </p:spPr>
        <p:txBody>
          <a:bodyPr/>
          <a:lstStyle/>
          <a:p>
            <a:r>
              <a:rPr lang="en-US" b="1" dirty="0">
                <a:solidFill>
                  <a:srgbClr val="0070C0"/>
                </a:solidFill>
              </a:rPr>
              <a:t>WHO WE ARE ?</a:t>
            </a:r>
          </a:p>
        </p:txBody>
      </p:sp>
      <p:sp>
        <p:nvSpPr>
          <p:cNvPr id="8" name="Text Placeholder 7">
            <a:extLst>
              <a:ext uri="{FF2B5EF4-FFF2-40B4-BE49-F238E27FC236}">
                <a16:creationId xmlns:a16="http://schemas.microsoft.com/office/drawing/2014/main" id="{36110B2B-CBB3-F3E8-67F3-C6E4AD432118}"/>
              </a:ext>
            </a:extLst>
          </p:cNvPr>
          <p:cNvSpPr>
            <a:spLocks noGrp="1"/>
          </p:cNvSpPr>
          <p:nvPr>
            <p:ph type="body" sz="quarter" idx="13"/>
          </p:nvPr>
        </p:nvSpPr>
        <p:spPr>
          <a:xfrm>
            <a:off x="550829" y="3278798"/>
            <a:ext cx="3902942" cy="3077552"/>
          </a:xfrm>
        </p:spPr>
        <p:txBody>
          <a:bodyPr>
            <a:normAutofit/>
          </a:bodyPr>
          <a:lstStyle/>
          <a:p>
            <a:r>
              <a:rPr lang="en-US" sz="2400" dirty="0">
                <a:latin typeface="Britannic Bold" panose="020B0903060703020204" pitchFamily="34" charset="77"/>
              </a:rPr>
              <a:t>ZAID </a:t>
            </a:r>
            <a:r>
              <a:rPr lang="en-US" sz="3200" dirty="0">
                <a:latin typeface="Britannic Bold" panose="020B0903060703020204" pitchFamily="34" charset="77"/>
              </a:rPr>
              <a:t>AL DULAIMI </a:t>
            </a:r>
            <a:r>
              <a:rPr lang="en-US" sz="2400" dirty="0">
                <a:latin typeface="Britannic Bold" panose="020B0903060703020204" pitchFamily="34" charset="77"/>
              </a:rPr>
              <a:t>- TORONTO</a:t>
            </a:r>
          </a:p>
          <a:p>
            <a:r>
              <a:rPr lang="en-US" sz="2400" dirty="0">
                <a:latin typeface="Britannic Bold" panose="020B0903060703020204" pitchFamily="34" charset="77"/>
              </a:rPr>
              <a:t>LINTU </a:t>
            </a:r>
            <a:r>
              <a:rPr lang="en-US" sz="3200" dirty="0">
                <a:latin typeface="Britannic Bold" panose="020B0903060703020204" pitchFamily="34" charset="77"/>
              </a:rPr>
              <a:t>BABY</a:t>
            </a:r>
            <a:r>
              <a:rPr lang="en-US" sz="2400" dirty="0">
                <a:latin typeface="Britannic Bold" panose="020B0903060703020204" pitchFamily="34" charset="77"/>
              </a:rPr>
              <a:t> – WOODSTOCK</a:t>
            </a:r>
          </a:p>
          <a:p>
            <a:r>
              <a:rPr lang="en-US" sz="2400" dirty="0">
                <a:latin typeface="Britannic Bold" panose="020B0903060703020204" pitchFamily="34" charset="77"/>
              </a:rPr>
              <a:t>ANABEL </a:t>
            </a:r>
            <a:r>
              <a:rPr lang="en-US" sz="3200" dirty="0">
                <a:latin typeface="Britannic Bold" panose="020B0903060703020204" pitchFamily="34" charset="77"/>
              </a:rPr>
              <a:t>SCARANELO</a:t>
            </a:r>
            <a:r>
              <a:rPr lang="en-US" sz="2400" dirty="0">
                <a:latin typeface="Britannic Bold" panose="020B0903060703020204" pitchFamily="34" charset="77"/>
              </a:rPr>
              <a:t> – TORONTO</a:t>
            </a:r>
          </a:p>
          <a:p>
            <a:endParaRPr lang="en-US" dirty="0"/>
          </a:p>
        </p:txBody>
      </p:sp>
      <p:sp>
        <p:nvSpPr>
          <p:cNvPr id="9" name="TextBox 8">
            <a:extLst>
              <a:ext uri="{FF2B5EF4-FFF2-40B4-BE49-F238E27FC236}">
                <a16:creationId xmlns:a16="http://schemas.microsoft.com/office/drawing/2014/main" id="{E9A4E9B7-371B-B33F-ED44-A8ECB5451491}"/>
              </a:ext>
            </a:extLst>
          </p:cNvPr>
          <p:cNvSpPr txBox="1"/>
          <p:nvPr/>
        </p:nvSpPr>
        <p:spPr>
          <a:xfrm>
            <a:off x="833246" y="415306"/>
            <a:ext cx="3928523" cy="1323439"/>
          </a:xfrm>
          <a:prstGeom prst="rect">
            <a:avLst/>
          </a:prstGeom>
          <a:noFill/>
        </p:spPr>
        <p:txBody>
          <a:bodyPr wrap="square" rtlCol="0">
            <a:spAutoFit/>
          </a:bodyPr>
          <a:lstStyle/>
          <a:p>
            <a:r>
              <a:rPr lang="en-US" sz="4000" b="1" dirty="0">
                <a:solidFill>
                  <a:srgbClr val="FF0000"/>
                </a:solidFill>
                <a:latin typeface="Britannic Bold" panose="020B0903060703020204" pitchFamily="34" charset="77"/>
              </a:rPr>
              <a:t>The Sweet </a:t>
            </a:r>
          </a:p>
          <a:p>
            <a:r>
              <a:rPr lang="en-US" sz="4000" b="1" dirty="0">
                <a:solidFill>
                  <a:srgbClr val="FF0000"/>
                </a:solidFill>
                <a:latin typeface="Britannic Bold" panose="020B0903060703020204" pitchFamily="34" charset="77"/>
              </a:rPr>
              <a:t>DATA Detectives</a:t>
            </a:r>
          </a:p>
        </p:txBody>
      </p:sp>
      <p:pic>
        <p:nvPicPr>
          <p:cNvPr id="11" name="Picture 10" descr="A person in a suit and tie&#10;&#10;Description automatically generated with medium confidence">
            <a:extLst>
              <a:ext uri="{FF2B5EF4-FFF2-40B4-BE49-F238E27FC236}">
                <a16:creationId xmlns:a16="http://schemas.microsoft.com/office/drawing/2014/main" id="{D07F898D-FD04-4FB2-6530-A4C1262636EB}"/>
              </a:ext>
            </a:extLst>
          </p:cNvPr>
          <p:cNvPicPr>
            <a:picLocks noChangeAspect="1"/>
          </p:cNvPicPr>
          <p:nvPr/>
        </p:nvPicPr>
        <p:blipFill rotWithShape="1">
          <a:blip r:embed="rId3"/>
          <a:srcRect b="9116"/>
          <a:stretch/>
        </p:blipFill>
        <p:spPr>
          <a:xfrm>
            <a:off x="5899594" y="815173"/>
            <a:ext cx="2142621" cy="2503678"/>
          </a:xfrm>
          <a:prstGeom prst="rect">
            <a:avLst/>
          </a:prstGeom>
        </p:spPr>
      </p:pic>
      <p:pic>
        <p:nvPicPr>
          <p:cNvPr id="15" name="Picture 14" descr="Graphical user interface, text, application, chat or text message&#10;&#10;Description automatically generated">
            <a:extLst>
              <a:ext uri="{FF2B5EF4-FFF2-40B4-BE49-F238E27FC236}">
                <a16:creationId xmlns:a16="http://schemas.microsoft.com/office/drawing/2014/main" id="{DCCC81AA-5D9D-4A4D-6C27-48339D975693}"/>
              </a:ext>
            </a:extLst>
          </p:cNvPr>
          <p:cNvPicPr>
            <a:picLocks noChangeAspect="1"/>
          </p:cNvPicPr>
          <p:nvPr/>
        </p:nvPicPr>
        <p:blipFill rotWithShape="1">
          <a:blip r:embed="rId4"/>
          <a:srcRect b="4286"/>
          <a:stretch/>
        </p:blipFill>
        <p:spPr>
          <a:xfrm>
            <a:off x="4741141" y="4431650"/>
            <a:ext cx="2520195" cy="2347407"/>
          </a:xfrm>
          <a:prstGeom prst="rect">
            <a:avLst/>
          </a:prstGeom>
        </p:spPr>
      </p:pic>
      <p:pic>
        <p:nvPicPr>
          <p:cNvPr id="17" name="Picture 16" descr="Text&#10;&#10;Description automatically generated">
            <a:extLst>
              <a:ext uri="{FF2B5EF4-FFF2-40B4-BE49-F238E27FC236}">
                <a16:creationId xmlns:a16="http://schemas.microsoft.com/office/drawing/2014/main" id="{25E252A1-6F00-DAD7-EE99-C5AEAC85CF65}"/>
              </a:ext>
            </a:extLst>
          </p:cNvPr>
          <p:cNvPicPr>
            <a:picLocks noChangeAspect="1"/>
          </p:cNvPicPr>
          <p:nvPr/>
        </p:nvPicPr>
        <p:blipFill rotWithShape="1">
          <a:blip r:embed="rId5"/>
          <a:srcRect b="11207"/>
          <a:stretch/>
        </p:blipFill>
        <p:spPr>
          <a:xfrm>
            <a:off x="9633558" y="1928008"/>
            <a:ext cx="2311400" cy="2616200"/>
          </a:xfrm>
          <a:prstGeom prst="rect">
            <a:avLst/>
          </a:prstGeom>
        </p:spPr>
      </p:pic>
      <p:sp>
        <p:nvSpPr>
          <p:cNvPr id="13" name="Rectangle 12">
            <a:extLst>
              <a:ext uri="{FF2B5EF4-FFF2-40B4-BE49-F238E27FC236}">
                <a16:creationId xmlns:a16="http://schemas.microsoft.com/office/drawing/2014/main" id="{70E44F93-D24D-3985-3D7C-9B924003323E}"/>
              </a:ext>
            </a:extLst>
          </p:cNvPr>
          <p:cNvSpPr/>
          <p:nvPr/>
        </p:nvSpPr>
        <p:spPr>
          <a:xfrm>
            <a:off x="4453771" y="4856379"/>
            <a:ext cx="1224230" cy="130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18DD5037-F42C-17E5-B2D2-86FC1D273652}"/>
              </a:ext>
            </a:extLst>
          </p:cNvPr>
          <p:cNvSpPr>
            <a:spLocks noGrp="1"/>
          </p:cNvSpPr>
          <p:nvPr>
            <p:ph type="sldNum" sz="quarter" idx="12"/>
          </p:nvPr>
        </p:nvSpPr>
        <p:spPr/>
        <p:txBody>
          <a:bodyPr/>
          <a:lstStyle/>
          <a:p>
            <a:fld id="{B5CEABB6-07DC-46E8-9B57-56EC44A396E5}" type="slidenum">
              <a:rPr lang="en-US" smtClean="0"/>
              <a:t>1</a:t>
            </a:fld>
            <a:endParaRPr lang="en-US" dirty="0"/>
          </a:p>
        </p:txBody>
      </p:sp>
    </p:spTree>
    <p:extLst>
      <p:ext uri="{BB962C8B-B14F-4D97-AF65-F5344CB8AC3E}">
        <p14:creationId xmlns:p14="http://schemas.microsoft.com/office/powerpoint/2010/main" val="3575802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363798" y="771988"/>
            <a:ext cx="11063166" cy="6021722"/>
          </a:xfrm>
          <a:prstGeom prst="rect">
            <a:avLst/>
          </a:prstGeom>
        </p:spPr>
      </p:pic>
      <p:sp>
        <p:nvSpPr>
          <p:cNvPr id="4" name="Rectangle 3">
            <a:extLst>
              <a:ext uri="{FF2B5EF4-FFF2-40B4-BE49-F238E27FC236}">
                <a16:creationId xmlns:a16="http://schemas.microsoft.com/office/drawing/2014/main" id="{1562207E-3DE3-09FC-D17B-22D5E137E550}"/>
              </a:ext>
            </a:extLst>
          </p:cNvPr>
          <p:cNvSpPr/>
          <p:nvPr/>
        </p:nvSpPr>
        <p:spPr>
          <a:xfrm>
            <a:off x="0" y="1541429"/>
            <a:ext cx="11441736" cy="470697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5546EBA-7886-12A9-5451-DD5C663EE72A}"/>
              </a:ext>
            </a:extLst>
          </p:cNvPr>
          <p:cNvSpPr txBox="1"/>
          <p:nvPr/>
        </p:nvSpPr>
        <p:spPr>
          <a:xfrm>
            <a:off x="281341" y="2547"/>
            <a:ext cx="3463769" cy="769441"/>
          </a:xfrm>
          <a:prstGeom prst="rect">
            <a:avLst/>
          </a:prstGeom>
          <a:noFill/>
        </p:spPr>
        <p:txBody>
          <a:bodyPr wrap="none" rtlCol="0">
            <a:spAutoFit/>
          </a:bodyPr>
          <a:lstStyle/>
          <a:p>
            <a:r>
              <a:rPr lang="en-US" sz="4400" b="1" dirty="0">
                <a:solidFill>
                  <a:srgbClr val="FF0000"/>
                </a:solidFill>
              </a:rPr>
              <a:t>Diabetes Data</a:t>
            </a:r>
          </a:p>
        </p:txBody>
      </p:sp>
      <p:pic>
        <p:nvPicPr>
          <p:cNvPr id="3" name="Picture 2" descr="A picture containing text, screenshot, font, number&#10;&#10;Description automatically generated">
            <a:extLst>
              <a:ext uri="{FF2B5EF4-FFF2-40B4-BE49-F238E27FC236}">
                <a16:creationId xmlns:a16="http://schemas.microsoft.com/office/drawing/2014/main" id="{2721FC5B-829F-236C-42A6-1AB13F34AF96}"/>
              </a:ext>
            </a:extLst>
          </p:cNvPr>
          <p:cNvPicPr>
            <a:picLocks noChangeAspect="1"/>
          </p:cNvPicPr>
          <p:nvPr/>
        </p:nvPicPr>
        <p:blipFill>
          <a:blip r:embed="rId3"/>
          <a:stretch>
            <a:fillRect/>
          </a:stretch>
        </p:blipFill>
        <p:spPr>
          <a:xfrm>
            <a:off x="2917861" y="1779361"/>
            <a:ext cx="5606014" cy="5076092"/>
          </a:xfrm>
          <a:prstGeom prst="rect">
            <a:avLst/>
          </a:prstGeom>
        </p:spPr>
      </p:pic>
      <p:sp>
        <p:nvSpPr>
          <p:cNvPr id="5" name="Rectangle 4">
            <a:extLst>
              <a:ext uri="{FF2B5EF4-FFF2-40B4-BE49-F238E27FC236}">
                <a16:creationId xmlns:a16="http://schemas.microsoft.com/office/drawing/2014/main" id="{43F3AD04-1BA8-3BD0-FEE7-FE8B266A5F2B}"/>
              </a:ext>
            </a:extLst>
          </p:cNvPr>
          <p:cNvSpPr/>
          <p:nvPr/>
        </p:nvSpPr>
        <p:spPr>
          <a:xfrm>
            <a:off x="3210636" y="5593643"/>
            <a:ext cx="4863100" cy="4923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F7EC58E4-77B6-C9C8-4795-44125E2A333C}"/>
              </a:ext>
            </a:extLst>
          </p:cNvPr>
          <p:cNvSpPr>
            <a:spLocks noGrp="1"/>
          </p:cNvSpPr>
          <p:nvPr>
            <p:ph type="sldNum" sz="quarter" idx="12"/>
          </p:nvPr>
        </p:nvSpPr>
        <p:spPr/>
        <p:txBody>
          <a:bodyPr/>
          <a:lstStyle/>
          <a:p>
            <a:fld id="{3C6A6AAE-EB1D-3A49-BA15-5BB57B97E012}" type="slidenum">
              <a:rPr lang="en-US" smtClean="0"/>
              <a:t>19</a:t>
            </a:fld>
            <a:endParaRPr lang="en-US"/>
          </a:p>
        </p:txBody>
      </p:sp>
    </p:spTree>
    <p:extLst>
      <p:ext uri="{BB962C8B-B14F-4D97-AF65-F5344CB8AC3E}">
        <p14:creationId xmlns:p14="http://schemas.microsoft.com/office/powerpoint/2010/main" val="1721372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rectangle&#10;&#10;Description automatically generated">
            <a:extLst>
              <a:ext uri="{FF2B5EF4-FFF2-40B4-BE49-F238E27FC236}">
                <a16:creationId xmlns:a16="http://schemas.microsoft.com/office/drawing/2014/main" id="{D54CA303-342D-3763-7367-9EB4D9535FE9}"/>
              </a:ext>
            </a:extLst>
          </p:cNvPr>
          <p:cNvPicPr>
            <a:picLocks noChangeAspect="1"/>
          </p:cNvPicPr>
          <p:nvPr/>
        </p:nvPicPr>
        <p:blipFill>
          <a:blip r:embed="rId2"/>
          <a:stretch>
            <a:fillRect/>
          </a:stretch>
        </p:blipFill>
        <p:spPr>
          <a:xfrm>
            <a:off x="329955" y="771988"/>
            <a:ext cx="11063166" cy="6021722"/>
          </a:xfrm>
          <a:prstGeom prst="rect">
            <a:avLst/>
          </a:prstGeom>
        </p:spPr>
      </p:pic>
      <p:sp>
        <p:nvSpPr>
          <p:cNvPr id="2" name="TextBox 1">
            <a:extLst>
              <a:ext uri="{FF2B5EF4-FFF2-40B4-BE49-F238E27FC236}">
                <a16:creationId xmlns:a16="http://schemas.microsoft.com/office/drawing/2014/main" id="{55546EBA-7886-12A9-5451-DD5C663EE72A}"/>
              </a:ext>
            </a:extLst>
          </p:cNvPr>
          <p:cNvSpPr txBox="1"/>
          <p:nvPr/>
        </p:nvSpPr>
        <p:spPr>
          <a:xfrm>
            <a:off x="281341" y="2547"/>
            <a:ext cx="8709948" cy="769441"/>
          </a:xfrm>
          <a:prstGeom prst="rect">
            <a:avLst/>
          </a:prstGeom>
          <a:noFill/>
        </p:spPr>
        <p:txBody>
          <a:bodyPr wrap="none" rtlCol="0">
            <a:spAutoFit/>
          </a:bodyPr>
          <a:lstStyle/>
          <a:p>
            <a:r>
              <a:rPr lang="en-US" sz="4400" b="1" dirty="0">
                <a:solidFill>
                  <a:srgbClr val="FF0000"/>
                </a:solidFill>
              </a:rPr>
              <a:t>Diabetes Data imported using Spark </a:t>
            </a:r>
          </a:p>
        </p:txBody>
      </p:sp>
      <p:pic>
        <p:nvPicPr>
          <p:cNvPr id="15" name="Picture 14" descr="A picture containing text, screenshot, font, number&#10;&#10;Description automatically generated">
            <a:extLst>
              <a:ext uri="{FF2B5EF4-FFF2-40B4-BE49-F238E27FC236}">
                <a16:creationId xmlns:a16="http://schemas.microsoft.com/office/drawing/2014/main" id="{A7A25746-F50F-176F-EA4D-73AE20B27332}"/>
              </a:ext>
            </a:extLst>
          </p:cNvPr>
          <p:cNvPicPr>
            <a:picLocks noChangeAspect="1"/>
          </p:cNvPicPr>
          <p:nvPr/>
        </p:nvPicPr>
        <p:blipFill>
          <a:blip r:embed="rId3"/>
          <a:stretch>
            <a:fillRect/>
          </a:stretch>
        </p:blipFill>
        <p:spPr>
          <a:xfrm>
            <a:off x="255524" y="1348154"/>
            <a:ext cx="5606014" cy="5076092"/>
          </a:xfrm>
          <a:prstGeom prst="rect">
            <a:avLst/>
          </a:prstGeom>
        </p:spPr>
      </p:pic>
      <p:sp>
        <p:nvSpPr>
          <p:cNvPr id="5" name="Rectangle 4">
            <a:extLst>
              <a:ext uri="{FF2B5EF4-FFF2-40B4-BE49-F238E27FC236}">
                <a16:creationId xmlns:a16="http://schemas.microsoft.com/office/drawing/2014/main" id="{F254E2E8-E7E8-599F-512D-19025DE04C71}"/>
              </a:ext>
            </a:extLst>
          </p:cNvPr>
          <p:cNvSpPr/>
          <p:nvPr/>
        </p:nvSpPr>
        <p:spPr>
          <a:xfrm>
            <a:off x="281341" y="2532185"/>
            <a:ext cx="10773521" cy="26728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b="0" i="0" dirty="0">
                <a:solidFill>
                  <a:srgbClr val="FF0000"/>
                </a:solidFill>
                <a:effectLst/>
                <a:latin typeface="Cambria" panose="02040503050406030204" pitchFamily="18" charset="0"/>
              </a:rPr>
              <a:t>Pedigree</a:t>
            </a:r>
            <a:r>
              <a:rPr lang="en-CA" sz="2800" b="0" i="0" dirty="0">
                <a:solidFill>
                  <a:schemeClr val="bg1"/>
                </a:solidFill>
                <a:effectLst/>
                <a:latin typeface="Cambria" panose="02040503050406030204" pitchFamily="18" charset="0"/>
              </a:rPr>
              <a:t> provides a synthesis of the diabetes mellitus history in ancestors and the genetic relationship with the subject. It utilizes information from a person’s family history to predict how likely a subject can get diabetes</a:t>
            </a:r>
            <a:endParaRPr lang="en-US" sz="2800" dirty="0">
              <a:solidFill>
                <a:schemeClr val="bg1"/>
              </a:solidFill>
            </a:endParaRPr>
          </a:p>
        </p:txBody>
      </p:sp>
      <p:sp>
        <p:nvSpPr>
          <p:cNvPr id="19" name="Oval 18">
            <a:extLst>
              <a:ext uri="{FF2B5EF4-FFF2-40B4-BE49-F238E27FC236}">
                <a16:creationId xmlns:a16="http://schemas.microsoft.com/office/drawing/2014/main" id="{0DB65070-6B2D-95C8-2C72-CA3B873EDFEF}"/>
              </a:ext>
            </a:extLst>
          </p:cNvPr>
          <p:cNvSpPr/>
          <p:nvPr/>
        </p:nvSpPr>
        <p:spPr>
          <a:xfrm>
            <a:off x="6975231" y="785447"/>
            <a:ext cx="3153507" cy="99646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31AA28E0-5E36-7711-9FFE-0DD21772875F}"/>
              </a:ext>
            </a:extLst>
          </p:cNvPr>
          <p:cNvSpPr>
            <a:spLocks noGrp="1"/>
          </p:cNvSpPr>
          <p:nvPr>
            <p:ph type="sldNum" sz="quarter" idx="12"/>
          </p:nvPr>
        </p:nvSpPr>
        <p:spPr/>
        <p:txBody>
          <a:bodyPr/>
          <a:lstStyle/>
          <a:p>
            <a:fld id="{3C6A6AAE-EB1D-3A49-BA15-5BB57B97E012}" type="slidenum">
              <a:rPr lang="en-US" smtClean="0"/>
              <a:t>20</a:t>
            </a:fld>
            <a:endParaRPr lang="en-US"/>
          </a:p>
        </p:txBody>
      </p:sp>
    </p:spTree>
    <p:extLst>
      <p:ext uri="{BB962C8B-B14F-4D97-AF65-F5344CB8AC3E}">
        <p14:creationId xmlns:p14="http://schemas.microsoft.com/office/powerpoint/2010/main" val="2152167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7E865F-9FDF-6A5A-FBDF-CBC51A13CCB9}"/>
              </a:ext>
            </a:extLst>
          </p:cNvPr>
          <p:cNvSpPr txBox="1"/>
          <p:nvPr/>
        </p:nvSpPr>
        <p:spPr>
          <a:xfrm>
            <a:off x="309383" y="104424"/>
            <a:ext cx="3165675" cy="523220"/>
          </a:xfrm>
          <a:prstGeom prst="rect">
            <a:avLst/>
          </a:prstGeom>
          <a:noFill/>
        </p:spPr>
        <p:txBody>
          <a:bodyPr wrap="none" rtlCol="0">
            <a:spAutoFit/>
          </a:bodyPr>
          <a:lstStyle/>
          <a:p>
            <a:r>
              <a:rPr lang="en-US" sz="2800" dirty="0"/>
              <a:t>Data Pre-Processing</a:t>
            </a:r>
          </a:p>
        </p:txBody>
      </p:sp>
      <p:pic>
        <p:nvPicPr>
          <p:cNvPr id="6" name="Picture 5" descr="A close-up of a diabetes test&#10;&#10;Description automatically generated with low confidence">
            <a:extLst>
              <a:ext uri="{FF2B5EF4-FFF2-40B4-BE49-F238E27FC236}">
                <a16:creationId xmlns:a16="http://schemas.microsoft.com/office/drawing/2014/main" id="{00E8378C-617B-D930-9652-FC890D492F2E}"/>
              </a:ext>
            </a:extLst>
          </p:cNvPr>
          <p:cNvPicPr>
            <a:picLocks noChangeAspect="1"/>
          </p:cNvPicPr>
          <p:nvPr/>
        </p:nvPicPr>
        <p:blipFill>
          <a:blip r:embed="rId2"/>
          <a:stretch>
            <a:fillRect/>
          </a:stretch>
        </p:blipFill>
        <p:spPr>
          <a:xfrm>
            <a:off x="337764" y="765246"/>
            <a:ext cx="10991101" cy="2435153"/>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DC93D0DB-547C-3602-AE80-7E9FB9A19E36}"/>
              </a:ext>
            </a:extLst>
          </p:cNvPr>
          <p:cNvPicPr>
            <a:picLocks noChangeAspect="1"/>
          </p:cNvPicPr>
          <p:nvPr/>
        </p:nvPicPr>
        <p:blipFill>
          <a:blip r:embed="rId3"/>
          <a:stretch>
            <a:fillRect/>
          </a:stretch>
        </p:blipFill>
        <p:spPr>
          <a:xfrm>
            <a:off x="309383" y="4249838"/>
            <a:ext cx="11238501" cy="1722028"/>
          </a:xfrm>
          <a:prstGeom prst="rect">
            <a:avLst/>
          </a:prstGeom>
        </p:spPr>
      </p:pic>
      <p:sp>
        <p:nvSpPr>
          <p:cNvPr id="13" name="TextBox 12">
            <a:extLst>
              <a:ext uri="{FF2B5EF4-FFF2-40B4-BE49-F238E27FC236}">
                <a16:creationId xmlns:a16="http://schemas.microsoft.com/office/drawing/2014/main" id="{CFDB3BAC-66EE-8D74-50C4-5FAA09192BF4}"/>
              </a:ext>
            </a:extLst>
          </p:cNvPr>
          <p:cNvSpPr txBox="1"/>
          <p:nvPr/>
        </p:nvSpPr>
        <p:spPr>
          <a:xfrm>
            <a:off x="2775160" y="2430958"/>
            <a:ext cx="6720366" cy="769441"/>
          </a:xfrm>
          <a:prstGeom prst="rect">
            <a:avLst/>
          </a:prstGeom>
          <a:noFill/>
        </p:spPr>
        <p:txBody>
          <a:bodyPr wrap="none" rtlCol="0">
            <a:spAutoFit/>
          </a:bodyPr>
          <a:lstStyle/>
          <a:p>
            <a:r>
              <a:rPr lang="en-US" sz="4400" b="1" dirty="0">
                <a:solidFill>
                  <a:srgbClr val="FF0000"/>
                </a:solidFill>
              </a:rPr>
              <a:t>2. Exploratory Data Analysis</a:t>
            </a:r>
          </a:p>
        </p:txBody>
      </p:sp>
      <p:sp>
        <p:nvSpPr>
          <p:cNvPr id="4" name="Slide Number Placeholder 3">
            <a:extLst>
              <a:ext uri="{FF2B5EF4-FFF2-40B4-BE49-F238E27FC236}">
                <a16:creationId xmlns:a16="http://schemas.microsoft.com/office/drawing/2014/main" id="{5A5FEC96-6927-47C3-10FF-17E4FEB22C2A}"/>
              </a:ext>
            </a:extLst>
          </p:cNvPr>
          <p:cNvSpPr>
            <a:spLocks noGrp="1"/>
          </p:cNvSpPr>
          <p:nvPr>
            <p:ph type="sldNum" sz="quarter" idx="12"/>
          </p:nvPr>
        </p:nvSpPr>
        <p:spPr/>
        <p:txBody>
          <a:bodyPr/>
          <a:lstStyle/>
          <a:p>
            <a:fld id="{3C6A6AAE-EB1D-3A49-BA15-5BB57B97E012}" type="slidenum">
              <a:rPr lang="en-US" smtClean="0"/>
              <a:t>21</a:t>
            </a:fld>
            <a:endParaRPr lang="en-US"/>
          </a:p>
        </p:txBody>
      </p:sp>
    </p:spTree>
    <p:extLst>
      <p:ext uri="{BB962C8B-B14F-4D97-AF65-F5344CB8AC3E}">
        <p14:creationId xmlns:p14="http://schemas.microsoft.com/office/powerpoint/2010/main" val="126105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7E865F-9FDF-6A5A-FBDF-CBC51A13CCB9}"/>
              </a:ext>
            </a:extLst>
          </p:cNvPr>
          <p:cNvSpPr txBox="1"/>
          <p:nvPr/>
        </p:nvSpPr>
        <p:spPr>
          <a:xfrm>
            <a:off x="309383" y="104424"/>
            <a:ext cx="2159887" cy="523220"/>
          </a:xfrm>
          <a:prstGeom prst="rect">
            <a:avLst/>
          </a:prstGeom>
          <a:noFill/>
        </p:spPr>
        <p:txBody>
          <a:bodyPr wrap="none" rtlCol="0">
            <a:spAutoFit/>
          </a:bodyPr>
          <a:lstStyle/>
          <a:p>
            <a:r>
              <a:rPr lang="en-US" sz="2800" dirty="0"/>
              <a:t>Visualizations</a:t>
            </a:r>
          </a:p>
        </p:txBody>
      </p:sp>
      <p:sp>
        <p:nvSpPr>
          <p:cNvPr id="2" name="TextBox 1">
            <a:extLst>
              <a:ext uri="{FF2B5EF4-FFF2-40B4-BE49-F238E27FC236}">
                <a16:creationId xmlns:a16="http://schemas.microsoft.com/office/drawing/2014/main" id="{EF44D2C4-6F40-93F9-5828-33FAFE95B828}"/>
              </a:ext>
            </a:extLst>
          </p:cNvPr>
          <p:cNvSpPr txBox="1"/>
          <p:nvPr/>
        </p:nvSpPr>
        <p:spPr>
          <a:xfrm>
            <a:off x="208605" y="1745157"/>
            <a:ext cx="4503925" cy="2123658"/>
          </a:xfrm>
          <a:prstGeom prst="rect">
            <a:avLst/>
          </a:prstGeom>
          <a:noFill/>
        </p:spPr>
        <p:txBody>
          <a:bodyPr wrap="none" rtlCol="0">
            <a:spAutoFit/>
          </a:bodyPr>
          <a:lstStyle/>
          <a:p>
            <a:r>
              <a:rPr lang="en-US" sz="4400" b="1" dirty="0">
                <a:solidFill>
                  <a:srgbClr val="FF0000"/>
                </a:solidFill>
              </a:rPr>
              <a:t>Diabetes Data </a:t>
            </a:r>
          </a:p>
          <a:p>
            <a:r>
              <a:rPr lang="en-US" sz="4400" b="1" dirty="0">
                <a:solidFill>
                  <a:srgbClr val="FF0000"/>
                </a:solidFill>
              </a:rPr>
              <a:t>Correlation Matrix</a:t>
            </a:r>
          </a:p>
          <a:p>
            <a:r>
              <a:rPr lang="en-US" sz="4400" b="1" dirty="0">
                <a:solidFill>
                  <a:srgbClr val="FF0000"/>
                </a:solidFill>
              </a:rPr>
              <a:t>(Heat Map)</a:t>
            </a:r>
          </a:p>
        </p:txBody>
      </p:sp>
      <p:pic>
        <p:nvPicPr>
          <p:cNvPr id="4" name="Picture 3" descr="A screenshot of a computer&#10;&#10;Description automatically generated with medium confidence">
            <a:extLst>
              <a:ext uri="{FF2B5EF4-FFF2-40B4-BE49-F238E27FC236}">
                <a16:creationId xmlns:a16="http://schemas.microsoft.com/office/drawing/2014/main" id="{3283D2F7-E94B-6B70-4579-1C8029344C10}"/>
              </a:ext>
            </a:extLst>
          </p:cNvPr>
          <p:cNvPicPr>
            <a:picLocks noChangeAspect="1"/>
          </p:cNvPicPr>
          <p:nvPr/>
        </p:nvPicPr>
        <p:blipFill>
          <a:blip r:embed="rId2"/>
          <a:stretch>
            <a:fillRect/>
          </a:stretch>
        </p:blipFill>
        <p:spPr>
          <a:xfrm>
            <a:off x="4899378" y="167362"/>
            <a:ext cx="6901698" cy="6523276"/>
          </a:xfrm>
          <a:prstGeom prst="rect">
            <a:avLst/>
          </a:prstGeom>
        </p:spPr>
      </p:pic>
      <p:sp>
        <p:nvSpPr>
          <p:cNvPr id="6" name="Slide Number Placeholder 5">
            <a:extLst>
              <a:ext uri="{FF2B5EF4-FFF2-40B4-BE49-F238E27FC236}">
                <a16:creationId xmlns:a16="http://schemas.microsoft.com/office/drawing/2014/main" id="{20F85DE8-8612-8A99-FA25-001F01CE5395}"/>
              </a:ext>
            </a:extLst>
          </p:cNvPr>
          <p:cNvSpPr>
            <a:spLocks noGrp="1"/>
          </p:cNvSpPr>
          <p:nvPr>
            <p:ph type="sldNum" sz="quarter" idx="12"/>
          </p:nvPr>
        </p:nvSpPr>
        <p:spPr/>
        <p:txBody>
          <a:bodyPr/>
          <a:lstStyle/>
          <a:p>
            <a:fld id="{3C6A6AAE-EB1D-3A49-BA15-5BB57B97E012}" type="slidenum">
              <a:rPr lang="en-US" smtClean="0"/>
              <a:t>22</a:t>
            </a:fld>
            <a:endParaRPr lang="en-US"/>
          </a:p>
        </p:txBody>
      </p:sp>
    </p:spTree>
    <p:extLst>
      <p:ext uri="{BB962C8B-B14F-4D97-AF65-F5344CB8AC3E}">
        <p14:creationId xmlns:p14="http://schemas.microsoft.com/office/powerpoint/2010/main" val="339734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with low confidence">
            <a:extLst>
              <a:ext uri="{FF2B5EF4-FFF2-40B4-BE49-F238E27FC236}">
                <a16:creationId xmlns:a16="http://schemas.microsoft.com/office/drawing/2014/main" id="{1B5BF7BC-D89D-EE9D-BF60-145453D98BEC}"/>
              </a:ext>
            </a:extLst>
          </p:cNvPr>
          <p:cNvPicPr>
            <a:picLocks noChangeAspect="1"/>
          </p:cNvPicPr>
          <p:nvPr/>
        </p:nvPicPr>
        <p:blipFill>
          <a:blip r:embed="rId2"/>
          <a:stretch>
            <a:fillRect/>
          </a:stretch>
        </p:blipFill>
        <p:spPr>
          <a:xfrm>
            <a:off x="1313968" y="643467"/>
            <a:ext cx="9564063" cy="5571066"/>
          </a:xfrm>
          <a:prstGeom prst="rect">
            <a:avLst/>
          </a:prstGeom>
        </p:spPr>
      </p:pic>
      <p:sp>
        <p:nvSpPr>
          <p:cNvPr id="5" name="Slide Number Placeholder 4">
            <a:extLst>
              <a:ext uri="{FF2B5EF4-FFF2-40B4-BE49-F238E27FC236}">
                <a16:creationId xmlns:a16="http://schemas.microsoft.com/office/drawing/2014/main" id="{A9D26186-7D12-0EB1-0101-C12DB0B5F330}"/>
              </a:ext>
            </a:extLst>
          </p:cNvPr>
          <p:cNvSpPr>
            <a:spLocks noGrp="1"/>
          </p:cNvSpPr>
          <p:nvPr>
            <p:ph type="sldNum" sz="quarter" idx="12"/>
          </p:nvPr>
        </p:nvSpPr>
        <p:spPr/>
        <p:txBody>
          <a:bodyPr/>
          <a:lstStyle/>
          <a:p>
            <a:fld id="{3C6A6AAE-EB1D-3A49-BA15-5BB57B97E012}" type="slidenum">
              <a:rPr lang="en-US" smtClean="0"/>
              <a:t>23</a:t>
            </a:fld>
            <a:endParaRPr lang="en-US"/>
          </a:p>
        </p:txBody>
      </p:sp>
    </p:spTree>
    <p:extLst>
      <p:ext uri="{BB962C8B-B14F-4D97-AF65-F5344CB8AC3E}">
        <p14:creationId xmlns:p14="http://schemas.microsoft.com/office/powerpoint/2010/main" val="2452456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diagram, screenshot, plot, line&#10;&#10;Description automatically generated">
            <a:extLst>
              <a:ext uri="{FF2B5EF4-FFF2-40B4-BE49-F238E27FC236}">
                <a16:creationId xmlns:a16="http://schemas.microsoft.com/office/drawing/2014/main" id="{31693ED9-CB58-E6C8-E0CE-1A966F82A80B}"/>
              </a:ext>
            </a:extLst>
          </p:cNvPr>
          <p:cNvPicPr>
            <a:picLocks noChangeAspect="1"/>
          </p:cNvPicPr>
          <p:nvPr/>
        </p:nvPicPr>
        <p:blipFill>
          <a:blip r:embed="rId2"/>
          <a:stretch>
            <a:fillRect/>
          </a:stretch>
        </p:blipFill>
        <p:spPr>
          <a:xfrm>
            <a:off x="1180741" y="321734"/>
            <a:ext cx="3979686" cy="2905170"/>
          </a:xfrm>
          <a:prstGeom prst="rect">
            <a:avLst/>
          </a:prstGeom>
        </p:spPr>
      </p:pic>
      <p:sp>
        <p:nvSpPr>
          <p:cNvPr id="16" name="Rectangle 1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iagram, plot, screenshot, line&#10;&#10;Description automatically generated">
            <a:extLst>
              <a:ext uri="{FF2B5EF4-FFF2-40B4-BE49-F238E27FC236}">
                <a16:creationId xmlns:a16="http://schemas.microsoft.com/office/drawing/2014/main" id="{A96133FF-34B1-9E01-43E3-95B8EAF345AA}"/>
              </a:ext>
            </a:extLst>
          </p:cNvPr>
          <p:cNvPicPr>
            <a:picLocks noChangeAspect="1"/>
          </p:cNvPicPr>
          <p:nvPr/>
        </p:nvPicPr>
        <p:blipFill>
          <a:blip r:embed="rId3"/>
          <a:stretch>
            <a:fillRect/>
          </a:stretch>
        </p:blipFill>
        <p:spPr>
          <a:xfrm>
            <a:off x="6971712" y="321734"/>
            <a:ext cx="3785238" cy="2905170"/>
          </a:xfrm>
          <a:prstGeom prst="rect">
            <a:avLst/>
          </a:prstGeom>
        </p:spPr>
      </p:pic>
      <p:sp>
        <p:nvSpPr>
          <p:cNvPr id="18" name="Rectangle 1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creenshot, text, diagram, plot&#10;&#10;Description automatically generated">
            <a:extLst>
              <a:ext uri="{FF2B5EF4-FFF2-40B4-BE49-F238E27FC236}">
                <a16:creationId xmlns:a16="http://schemas.microsoft.com/office/drawing/2014/main" id="{1CC6B46A-5D94-220B-A131-F0A3DC74717A}"/>
              </a:ext>
            </a:extLst>
          </p:cNvPr>
          <p:cNvPicPr>
            <a:picLocks noChangeAspect="1"/>
          </p:cNvPicPr>
          <p:nvPr/>
        </p:nvPicPr>
        <p:blipFill>
          <a:blip r:embed="rId4"/>
          <a:stretch>
            <a:fillRect/>
          </a:stretch>
        </p:blipFill>
        <p:spPr>
          <a:xfrm>
            <a:off x="1279788" y="3631096"/>
            <a:ext cx="3781590" cy="2760560"/>
          </a:xfrm>
          <a:prstGeom prst="rect">
            <a:avLst/>
          </a:prstGeom>
        </p:spPr>
      </p:pic>
      <p:pic>
        <p:nvPicPr>
          <p:cNvPr id="9" name="Picture 8" descr="A picture containing diagram, text, screenshot, plot&#10;&#10;Description automatically generated">
            <a:extLst>
              <a:ext uri="{FF2B5EF4-FFF2-40B4-BE49-F238E27FC236}">
                <a16:creationId xmlns:a16="http://schemas.microsoft.com/office/drawing/2014/main" id="{C83C8524-3732-8B47-6809-1474F57A32D3}"/>
              </a:ext>
            </a:extLst>
          </p:cNvPr>
          <p:cNvPicPr>
            <a:picLocks noChangeAspect="1"/>
          </p:cNvPicPr>
          <p:nvPr/>
        </p:nvPicPr>
        <p:blipFill>
          <a:blip r:embed="rId5"/>
          <a:stretch>
            <a:fillRect/>
          </a:stretch>
        </p:blipFill>
        <p:spPr>
          <a:xfrm>
            <a:off x="7060044" y="3631096"/>
            <a:ext cx="3608575" cy="2760560"/>
          </a:xfrm>
          <a:prstGeom prst="rect">
            <a:avLst/>
          </a:prstGeom>
        </p:spPr>
      </p:pic>
      <p:sp>
        <p:nvSpPr>
          <p:cNvPr id="4" name="Slide Number Placeholder 3">
            <a:extLst>
              <a:ext uri="{FF2B5EF4-FFF2-40B4-BE49-F238E27FC236}">
                <a16:creationId xmlns:a16="http://schemas.microsoft.com/office/drawing/2014/main" id="{EB7AAC28-C6E9-B0E6-A03C-C28F0ED5AB51}"/>
              </a:ext>
            </a:extLst>
          </p:cNvPr>
          <p:cNvSpPr>
            <a:spLocks noGrp="1"/>
          </p:cNvSpPr>
          <p:nvPr>
            <p:ph type="sldNum" sz="quarter" idx="12"/>
          </p:nvPr>
        </p:nvSpPr>
        <p:spPr/>
        <p:txBody>
          <a:bodyPr/>
          <a:lstStyle/>
          <a:p>
            <a:fld id="{3C6A6AAE-EB1D-3A49-BA15-5BB57B97E012}" type="slidenum">
              <a:rPr lang="en-US" smtClean="0"/>
              <a:t>24</a:t>
            </a:fld>
            <a:endParaRPr lang="en-US"/>
          </a:p>
        </p:txBody>
      </p:sp>
    </p:spTree>
    <p:extLst>
      <p:ext uri="{BB962C8B-B14F-4D97-AF65-F5344CB8AC3E}">
        <p14:creationId xmlns:p14="http://schemas.microsoft.com/office/powerpoint/2010/main" val="1351676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diagram, screenshot, plot, text&#10;&#10;Description automatically generated">
            <a:extLst>
              <a:ext uri="{FF2B5EF4-FFF2-40B4-BE49-F238E27FC236}">
                <a16:creationId xmlns:a16="http://schemas.microsoft.com/office/drawing/2014/main" id="{A3514185-3222-0E32-59F9-7F7EF54C278D}"/>
              </a:ext>
            </a:extLst>
          </p:cNvPr>
          <p:cNvPicPr>
            <a:picLocks noChangeAspect="1"/>
          </p:cNvPicPr>
          <p:nvPr/>
        </p:nvPicPr>
        <p:blipFill rotWithShape="1">
          <a:blip r:embed="rId2"/>
          <a:srcRect t="2101"/>
          <a:stretch/>
        </p:blipFill>
        <p:spPr>
          <a:xfrm>
            <a:off x="1200977" y="382772"/>
            <a:ext cx="3939214" cy="2844132"/>
          </a:xfrm>
          <a:prstGeom prst="rect">
            <a:avLst/>
          </a:prstGeom>
        </p:spPr>
      </p:pic>
      <p:pic>
        <p:nvPicPr>
          <p:cNvPr id="5" name="Picture 4" descr="A picture containing diagram, screenshot, plot, line&#10;&#10;Description automatically generated">
            <a:extLst>
              <a:ext uri="{FF2B5EF4-FFF2-40B4-BE49-F238E27FC236}">
                <a16:creationId xmlns:a16="http://schemas.microsoft.com/office/drawing/2014/main" id="{4FD7C661-BC84-67B7-AC3F-2056C969997E}"/>
              </a:ext>
            </a:extLst>
          </p:cNvPr>
          <p:cNvPicPr>
            <a:picLocks noChangeAspect="1"/>
          </p:cNvPicPr>
          <p:nvPr/>
        </p:nvPicPr>
        <p:blipFill rotWithShape="1">
          <a:blip r:embed="rId3"/>
          <a:srcRect t="2886"/>
          <a:stretch/>
        </p:blipFill>
        <p:spPr>
          <a:xfrm>
            <a:off x="1266749" y="3710762"/>
            <a:ext cx="3807668" cy="2680893"/>
          </a:xfrm>
          <a:prstGeom prst="rect">
            <a:avLst/>
          </a:prstGeom>
        </p:spPr>
      </p:pic>
      <p:sp>
        <p:nvSpPr>
          <p:cNvPr id="12" name="Rectangle 1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iagram, plot, screenshot, line&#10;&#10;Description automatically generated">
            <a:extLst>
              <a:ext uri="{FF2B5EF4-FFF2-40B4-BE49-F238E27FC236}">
                <a16:creationId xmlns:a16="http://schemas.microsoft.com/office/drawing/2014/main" id="{44E93DE2-4DDA-DF1E-1E39-653BD202CED8}"/>
              </a:ext>
            </a:extLst>
          </p:cNvPr>
          <p:cNvPicPr>
            <a:picLocks noChangeAspect="1"/>
          </p:cNvPicPr>
          <p:nvPr/>
        </p:nvPicPr>
        <p:blipFill rotWithShape="1">
          <a:blip r:embed="rId4"/>
          <a:srcRect t="2534" b="-1"/>
          <a:stretch/>
        </p:blipFill>
        <p:spPr>
          <a:xfrm>
            <a:off x="6308034" y="1424763"/>
            <a:ext cx="5426764" cy="3966968"/>
          </a:xfrm>
          <a:prstGeom prst="rect">
            <a:avLst/>
          </a:prstGeom>
        </p:spPr>
      </p:pic>
      <p:sp>
        <p:nvSpPr>
          <p:cNvPr id="6" name="Slide Number Placeholder 5">
            <a:extLst>
              <a:ext uri="{FF2B5EF4-FFF2-40B4-BE49-F238E27FC236}">
                <a16:creationId xmlns:a16="http://schemas.microsoft.com/office/drawing/2014/main" id="{12B9E3B1-AC1F-F05E-C88D-F2EAB9E8FC3F}"/>
              </a:ext>
            </a:extLst>
          </p:cNvPr>
          <p:cNvSpPr>
            <a:spLocks noGrp="1"/>
          </p:cNvSpPr>
          <p:nvPr>
            <p:ph type="sldNum" sz="quarter" idx="12"/>
          </p:nvPr>
        </p:nvSpPr>
        <p:spPr/>
        <p:txBody>
          <a:bodyPr/>
          <a:lstStyle/>
          <a:p>
            <a:fld id="{3C6A6AAE-EB1D-3A49-BA15-5BB57B97E012}" type="slidenum">
              <a:rPr lang="en-US" smtClean="0"/>
              <a:t>25</a:t>
            </a:fld>
            <a:endParaRPr lang="en-US"/>
          </a:p>
        </p:txBody>
      </p:sp>
    </p:spTree>
    <p:extLst>
      <p:ext uri="{BB962C8B-B14F-4D97-AF65-F5344CB8AC3E}">
        <p14:creationId xmlns:p14="http://schemas.microsoft.com/office/powerpoint/2010/main" val="753778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with low confidence">
            <a:extLst>
              <a:ext uri="{FF2B5EF4-FFF2-40B4-BE49-F238E27FC236}">
                <a16:creationId xmlns:a16="http://schemas.microsoft.com/office/drawing/2014/main" id="{1E66D90D-AF1B-AAC2-80F1-32474E659F9F}"/>
              </a:ext>
            </a:extLst>
          </p:cNvPr>
          <p:cNvPicPr>
            <a:picLocks noGrp="1" noChangeAspect="1"/>
          </p:cNvPicPr>
          <p:nvPr>
            <p:ph idx="1"/>
          </p:nvPr>
        </p:nvPicPr>
        <p:blipFill>
          <a:blip r:embed="rId2"/>
          <a:stretch>
            <a:fillRect/>
          </a:stretch>
        </p:blipFill>
        <p:spPr>
          <a:xfrm>
            <a:off x="152400" y="70801"/>
            <a:ext cx="9149900" cy="6646522"/>
          </a:xfrm>
        </p:spPr>
      </p:pic>
      <p:sp>
        <p:nvSpPr>
          <p:cNvPr id="2" name="Title 1">
            <a:extLst>
              <a:ext uri="{FF2B5EF4-FFF2-40B4-BE49-F238E27FC236}">
                <a16:creationId xmlns:a16="http://schemas.microsoft.com/office/drawing/2014/main" id="{4A09F6BA-B7E6-C5AB-5C95-6F43F74A2CA2}"/>
              </a:ext>
            </a:extLst>
          </p:cNvPr>
          <p:cNvSpPr>
            <a:spLocks noGrp="1"/>
          </p:cNvSpPr>
          <p:nvPr>
            <p:ph type="title"/>
          </p:nvPr>
        </p:nvSpPr>
        <p:spPr>
          <a:xfrm>
            <a:off x="8001000" y="140677"/>
            <a:ext cx="4038600" cy="3130062"/>
          </a:xfrm>
        </p:spPr>
        <p:txBody>
          <a:bodyPr/>
          <a:lstStyle/>
          <a:p>
            <a:r>
              <a:rPr lang="en-US" dirty="0"/>
              <a:t>Researching </a:t>
            </a:r>
            <a:br>
              <a:rPr lang="en-US" dirty="0"/>
            </a:br>
            <a:r>
              <a:rPr lang="en-US" dirty="0"/>
              <a:t>the models</a:t>
            </a:r>
          </a:p>
        </p:txBody>
      </p:sp>
      <p:sp>
        <p:nvSpPr>
          <p:cNvPr id="10" name="Right Arrow 9">
            <a:extLst>
              <a:ext uri="{FF2B5EF4-FFF2-40B4-BE49-F238E27FC236}">
                <a16:creationId xmlns:a16="http://schemas.microsoft.com/office/drawing/2014/main" id="{6388ED96-513E-CD80-0DEC-835A6C619BCB}"/>
              </a:ext>
            </a:extLst>
          </p:cNvPr>
          <p:cNvSpPr/>
          <p:nvPr/>
        </p:nvSpPr>
        <p:spPr>
          <a:xfrm>
            <a:off x="152400" y="5099538"/>
            <a:ext cx="515815" cy="316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80F8571B-D165-60B9-BE1E-87F4FEFD759B}"/>
              </a:ext>
            </a:extLst>
          </p:cNvPr>
          <p:cNvSpPr/>
          <p:nvPr/>
        </p:nvSpPr>
        <p:spPr>
          <a:xfrm>
            <a:off x="152400" y="1389184"/>
            <a:ext cx="515815" cy="316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DCF701B1-EC70-C604-A7B0-32E0D5AF3535}"/>
              </a:ext>
            </a:extLst>
          </p:cNvPr>
          <p:cNvSpPr/>
          <p:nvPr/>
        </p:nvSpPr>
        <p:spPr>
          <a:xfrm>
            <a:off x="152400" y="3112477"/>
            <a:ext cx="515815" cy="316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3A77D0E7-2634-EEE1-4091-3FFC47727CB1}"/>
              </a:ext>
            </a:extLst>
          </p:cNvPr>
          <p:cNvSpPr/>
          <p:nvPr/>
        </p:nvSpPr>
        <p:spPr>
          <a:xfrm>
            <a:off x="234462" y="5967046"/>
            <a:ext cx="515815" cy="316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3A7683E-3D32-CA87-AA82-9928BC9458EE}"/>
              </a:ext>
            </a:extLst>
          </p:cNvPr>
          <p:cNvCxnSpPr/>
          <p:nvPr/>
        </p:nvCxnSpPr>
        <p:spPr>
          <a:xfrm>
            <a:off x="3915508" y="1611923"/>
            <a:ext cx="18991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B3FFAF8-6DCC-168A-CF60-BF9163BAACAE}"/>
              </a:ext>
            </a:extLst>
          </p:cNvPr>
          <p:cNvCxnSpPr/>
          <p:nvPr/>
        </p:nvCxnSpPr>
        <p:spPr>
          <a:xfrm>
            <a:off x="5158154" y="3546231"/>
            <a:ext cx="18991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079D80-3414-0F74-B92D-DEB60FA2B67B}"/>
              </a:ext>
            </a:extLst>
          </p:cNvPr>
          <p:cNvCxnSpPr>
            <a:cxnSpLocks/>
          </p:cNvCxnSpPr>
          <p:nvPr/>
        </p:nvCxnSpPr>
        <p:spPr>
          <a:xfrm>
            <a:off x="3141785" y="5457093"/>
            <a:ext cx="254390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2305298-72AF-0D27-A0BE-4316E28A6105}"/>
              </a:ext>
            </a:extLst>
          </p:cNvPr>
          <p:cNvSpPr>
            <a:spLocks noGrp="1"/>
          </p:cNvSpPr>
          <p:nvPr>
            <p:ph type="sldNum" sz="quarter" idx="12"/>
          </p:nvPr>
        </p:nvSpPr>
        <p:spPr/>
        <p:txBody>
          <a:bodyPr/>
          <a:lstStyle/>
          <a:p>
            <a:fld id="{3C6A6AAE-EB1D-3A49-BA15-5BB57B97E012}" type="slidenum">
              <a:rPr lang="en-US" smtClean="0"/>
              <a:t>26</a:t>
            </a:fld>
            <a:endParaRPr lang="en-US"/>
          </a:p>
        </p:txBody>
      </p:sp>
    </p:spTree>
    <p:extLst>
      <p:ext uri="{BB962C8B-B14F-4D97-AF65-F5344CB8AC3E}">
        <p14:creationId xmlns:p14="http://schemas.microsoft.com/office/powerpoint/2010/main" val="865563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22CFC3-E67A-492D-5A03-FBDA3C67D024}"/>
              </a:ext>
            </a:extLst>
          </p:cNvPr>
          <p:cNvSpPr>
            <a:spLocks noGrp="1"/>
          </p:cNvSpPr>
          <p:nvPr>
            <p:ph type="title"/>
          </p:nvPr>
        </p:nvSpPr>
        <p:spPr>
          <a:xfrm>
            <a:off x="1371597" y="348865"/>
            <a:ext cx="10044023" cy="877729"/>
          </a:xfrm>
        </p:spPr>
        <p:txBody>
          <a:bodyPr anchor="ctr">
            <a:normAutofit/>
          </a:bodyPr>
          <a:lstStyle/>
          <a:p>
            <a:r>
              <a:rPr lang="en-US" sz="2800" dirty="0">
                <a:solidFill>
                  <a:srgbClr val="FFFFFF"/>
                </a:solidFill>
              </a:rPr>
              <a:t>3. Researching the most appropriate models</a:t>
            </a:r>
          </a:p>
        </p:txBody>
      </p:sp>
      <p:graphicFrame>
        <p:nvGraphicFramePr>
          <p:cNvPr id="17" name="Content Placeholder 2">
            <a:extLst>
              <a:ext uri="{FF2B5EF4-FFF2-40B4-BE49-F238E27FC236}">
                <a16:creationId xmlns:a16="http://schemas.microsoft.com/office/drawing/2014/main" id="{E64ED459-F692-C1D2-59D5-390EECCE465D}"/>
              </a:ext>
            </a:extLst>
          </p:cNvPr>
          <p:cNvGraphicFramePr>
            <a:graphicFrameLocks noGrp="1"/>
          </p:cNvGraphicFramePr>
          <p:nvPr>
            <p:ph idx="1"/>
            <p:extLst>
              <p:ext uri="{D42A27DB-BD31-4B8C-83A1-F6EECF244321}">
                <p14:modId xmlns:p14="http://schemas.microsoft.com/office/powerpoint/2010/main" val="298870771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3B0AC5D9-0FE9-D1E5-86DF-E592A28CA3C8}"/>
              </a:ext>
            </a:extLst>
          </p:cNvPr>
          <p:cNvSpPr>
            <a:spLocks noGrp="1"/>
          </p:cNvSpPr>
          <p:nvPr>
            <p:ph type="sldNum" sz="quarter" idx="12"/>
          </p:nvPr>
        </p:nvSpPr>
        <p:spPr/>
        <p:txBody>
          <a:bodyPr/>
          <a:lstStyle/>
          <a:p>
            <a:fld id="{3C6A6AAE-EB1D-3A49-BA15-5BB57B97E012}" type="slidenum">
              <a:rPr lang="en-US" smtClean="0"/>
              <a:t>27</a:t>
            </a:fld>
            <a:endParaRPr lang="en-US"/>
          </a:p>
        </p:txBody>
      </p:sp>
    </p:spTree>
    <p:extLst>
      <p:ext uri="{BB962C8B-B14F-4D97-AF65-F5344CB8AC3E}">
        <p14:creationId xmlns:p14="http://schemas.microsoft.com/office/powerpoint/2010/main" val="1725504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7A88AC-D855-4800-8CCF-905FA8E679F5}"/>
              </a:ext>
            </a:extLst>
          </p:cNvPr>
          <p:cNvSpPr>
            <a:spLocks noGrp="1"/>
          </p:cNvSpPr>
          <p:nvPr>
            <p:ph type="title"/>
          </p:nvPr>
        </p:nvSpPr>
        <p:spPr>
          <a:xfrm>
            <a:off x="838200" y="365125"/>
            <a:ext cx="10515600" cy="1325563"/>
          </a:xfrm>
        </p:spPr>
        <p:txBody>
          <a:bodyPr>
            <a:normAutofit/>
          </a:bodyPr>
          <a:lstStyle/>
          <a:p>
            <a:r>
              <a:rPr lang="en-US" dirty="0"/>
              <a:t>Training and testing the ML models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784E33-C1EF-5BBC-4225-AD0603CEEA6B}"/>
              </a:ext>
            </a:extLst>
          </p:cNvPr>
          <p:cNvSpPr>
            <a:spLocks noGrp="1"/>
          </p:cNvSpPr>
          <p:nvPr>
            <p:ph idx="1"/>
          </p:nvPr>
        </p:nvSpPr>
        <p:spPr>
          <a:xfrm>
            <a:off x="974810" y="1492804"/>
            <a:ext cx="10798090" cy="4762211"/>
          </a:xfrm>
        </p:spPr>
        <p:txBody>
          <a:bodyPr>
            <a:normAutofit fontScale="92500" lnSpcReduction="10000"/>
          </a:bodyPr>
          <a:lstStyle/>
          <a:p>
            <a:pPr marL="0" indent="0">
              <a:buNone/>
            </a:pPr>
            <a:endParaRPr lang="en-US" dirty="0"/>
          </a:p>
          <a:p>
            <a:r>
              <a:rPr lang="en-US" sz="3000" dirty="0"/>
              <a:t>The most crucial part of working with a machine learning model for diabetes is training it. During training, the model learns and comprehends the available diabetes data. Once the model has learned from the data, we evaluate its performance by providing it with another dataset. </a:t>
            </a:r>
          </a:p>
          <a:p>
            <a:r>
              <a:rPr lang="en-US" sz="3000" dirty="0"/>
              <a:t>This evaluation helps us assess how well the model is performing. If the model performs well during evaluation, we proceed to test it using test data. </a:t>
            </a:r>
          </a:p>
          <a:p>
            <a:r>
              <a:rPr lang="en-US" sz="3000" dirty="0"/>
              <a:t>Testing allows us to determine the final performance of the model, which can be measured using metrics like Accuracy, Recall, Precision, and by generating a classification report</a:t>
            </a:r>
            <a:r>
              <a:rPr lang="en-US" dirty="0"/>
              <a:t>.</a:t>
            </a:r>
          </a:p>
        </p:txBody>
      </p:sp>
      <p:sp>
        <p:nvSpPr>
          <p:cNvPr id="6" name="Slide Number Placeholder 5">
            <a:extLst>
              <a:ext uri="{FF2B5EF4-FFF2-40B4-BE49-F238E27FC236}">
                <a16:creationId xmlns:a16="http://schemas.microsoft.com/office/drawing/2014/main" id="{5F668973-228F-0BE7-FA89-DF777E7CE5B8}"/>
              </a:ext>
            </a:extLst>
          </p:cNvPr>
          <p:cNvSpPr>
            <a:spLocks noGrp="1"/>
          </p:cNvSpPr>
          <p:nvPr>
            <p:ph type="sldNum" sz="quarter" idx="12"/>
          </p:nvPr>
        </p:nvSpPr>
        <p:spPr/>
        <p:txBody>
          <a:bodyPr/>
          <a:lstStyle/>
          <a:p>
            <a:fld id="{3C6A6AAE-EB1D-3A49-BA15-5BB57B97E012}" type="slidenum">
              <a:rPr lang="en-US" smtClean="0"/>
              <a:t>28</a:t>
            </a:fld>
            <a:endParaRPr lang="en-US"/>
          </a:p>
        </p:txBody>
      </p:sp>
    </p:spTree>
    <p:extLst>
      <p:ext uri="{BB962C8B-B14F-4D97-AF65-F5344CB8AC3E}">
        <p14:creationId xmlns:p14="http://schemas.microsoft.com/office/powerpoint/2010/main" val="421435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5400"/>
              <a:t>Disclosures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368602" cy="3320668"/>
          </a:xfrm>
        </p:spPr>
        <p:txBody>
          <a:bodyPr>
            <a:normAutofit/>
          </a:bodyPr>
          <a:lstStyle/>
          <a:p>
            <a:r>
              <a:rPr lang="en-US" sz="2200" dirty="0"/>
              <a:t>We do not have any financial interests.</a:t>
            </a:r>
          </a:p>
        </p:txBody>
      </p:sp>
      <p:pic>
        <p:nvPicPr>
          <p:cNvPr id="5" name="Picture 4" descr="Blurred financial stock market data and graph">
            <a:extLst>
              <a:ext uri="{FF2B5EF4-FFF2-40B4-BE49-F238E27FC236}">
                <a16:creationId xmlns:a16="http://schemas.microsoft.com/office/drawing/2014/main" id="{0D391B68-CC17-6642-3364-3CB7C74473AE}"/>
              </a:ext>
            </a:extLst>
          </p:cNvPr>
          <p:cNvPicPr>
            <a:picLocks noChangeAspect="1"/>
          </p:cNvPicPr>
          <p:nvPr/>
        </p:nvPicPr>
        <p:blipFill rotWithShape="1">
          <a:blip r:embed="rId2"/>
          <a:srcRect l="25302" r="674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Slide Number Placeholder 6">
            <a:extLst>
              <a:ext uri="{FF2B5EF4-FFF2-40B4-BE49-F238E27FC236}">
                <a16:creationId xmlns:a16="http://schemas.microsoft.com/office/drawing/2014/main" id="{DD5D88D3-915D-4ECD-D289-7869932B9F51}"/>
              </a:ext>
            </a:extLst>
          </p:cNvPr>
          <p:cNvSpPr>
            <a:spLocks noGrp="1"/>
          </p:cNvSpPr>
          <p:nvPr>
            <p:ph type="sldNum" sz="quarter" idx="12"/>
          </p:nvPr>
        </p:nvSpPr>
        <p:spPr/>
        <p:txBody>
          <a:bodyPr/>
          <a:lstStyle/>
          <a:p>
            <a:fld id="{3C6A6AAE-EB1D-3A49-BA15-5BB57B97E012}" type="slidenum">
              <a:rPr lang="en-US" smtClean="0"/>
              <a:t>2</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AF6A-9856-170C-2C9D-674457E804EE}"/>
              </a:ext>
            </a:extLst>
          </p:cNvPr>
          <p:cNvSpPr>
            <a:spLocks noGrp="1"/>
          </p:cNvSpPr>
          <p:nvPr>
            <p:ph type="title"/>
          </p:nvPr>
        </p:nvSpPr>
        <p:spPr>
          <a:xfrm>
            <a:off x="630381" y="94815"/>
            <a:ext cx="10515600" cy="1325563"/>
          </a:xfrm>
        </p:spPr>
        <p:txBody>
          <a:bodyPr/>
          <a:lstStyle/>
          <a:p>
            <a:r>
              <a:rPr lang="en-US" b="1" dirty="0"/>
              <a:t>Building our Diabetes prediction model</a:t>
            </a:r>
          </a:p>
        </p:txBody>
      </p:sp>
      <p:sp>
        <p:nvSpPr>
          <p:cNvPr id="3" name="Content Placeholder 2">
            <a:extLst>
              <a:ext uri="{FF2B5EF4-FFF2-40B4-BE49-F238E27FC236}">
                <a16:creationId xmlns:a16="http://schemas.microsoft.com/office/drawing/2014/main" id="{944D100E-09A8-B369-9B28-4A9DF380EA79}"/>
              </a:ext>
            </a:extLst>
          </p:cNvPr>
          <p:cNvSpPr>
            <a:spLocks noGrp="1"/>
          </p:cNvSpPr>
          <p:nvPr>
            <p:ph idx="1"/>
          </p:nvPr>
        </p:nvSpPr>
        <p:spPr>
          <a:xfrm>
            <a:off x="124692" y="685800"/>
            <a:ext cx="11897590" cy="6057900"/>
          </a:xfrm>
        </p:spPr>
        <p:txBody>
          <a:bodyPr>
            <a:normAutofit fontScale="70000" lnSpcReduction="20000"/>
          </a:bodyPr>
          <a:lstStyle/>
          <a:p>
            <a:endParaRPr lang="en-US" sz="2400" dirty="0"/>
          </a:p>
          <a:p>
            <a:pPr>
              <a:lnSpc>
                <a:spcPct val="110000"/>
              </a:lnSpc>
            </a:pPr>
            <a:endParaRPr lang="en-US" sz="2400" dirty="0"/>
          </a:p>
          <a:p>
            <a:pPr>
              <a:lnSpc>
                <a:spcPct val="110000"/>
              </a:lnSpc>
            </a:pPr>
            <a:r>
              <a:rPr lang="en-US" sz="2400" dirty="0"/>
              <a:t>The process of building and deploying a model involves 3 distinct datasets: Training data, Validation data, and Testing data. These datasets are created by splitting the available data using the </a:t>
            </a:r>
            <a:r>
              <a:rPr lang="en-US" sz="2400" b="1" dirty="0">
                <a:highlight>
                  <a:srgbClr val="FFFF00"/>
                </a:highlight>
              </a:rPr>
              <a:t>train_test_split( )</a:t>
            </a:r>
            <a:r>
              <a:rPr lang="en-US" sz="2400" b="1" dirty="0"/>
              <a:t> </a:t>
            </a:r>
            <a:r>
              <a:rPr lang="en-US" sz="2400" dirty="0"/>
              <a:t>function.</a:t>
            </a:r>
          </a:p>
          <a:p>
            <a:pPr>
              <a:lnSpc>
                <a:spcPct val="110000"/>
              </a:lnSpc>
            </a:pPr>
            <a:endParaRPr lang="en-US" sz="2400" dirty="0"/>
          </a:p>
          <a:p>
            <a:pPr>
              <a:lnSpc>
                <a:spcPct val="110000"/>
              </a:lnSpc>
            </a:pPr>
            <a:r>
              <a:rPr lang="en-US" sz="2400" b="1" dirty="0"/>
              <a:t>1. Training data: </a:t>
            </a:r>
            <a:r>
              <a:rPr lang="en-US" sz="2400" dirty="0"/>
              <a:t>This dataset is used to train the model. It contains labeled examples of input data (features) and their corresponding desired outputs (labels). The model learns from this data to make predictions.</a:t>
            </a:r>
          </a:p>
          <a:p>
            <a:pPr>
              <a:lnSpc>
                <a:spcPct val="110000"/>
              </a:lnSpc>
            </a:pPr>
            <a:endParaRPr lang="en-US" sz="2400" dirty="0"/>
          </a:p>
          <a:p>
            <a:pPr>
              <a:lnSpc>
                <a:spcPct val="110000"/>
              </a:lnSpc>
            </a:pPr>
            <a:r>
              <a:rPr lang="en-US" sz="2400" b="1" dirty="0"/>
              <a:t>2. Validation: </a:t>
            </a:r>
            <a:r>
              <a:rPr lang="en-US" sz="2400" dirty="0"/>
              <a:t>Once the model is trained, it needs to be evaluated to assess its performance and fine-tune its parameters. The validation dataset, which is separate from the training data, is used for this purpose. It helps us determine how well the model is generalizing and allows us to make adjustments if necessary.</a:t>
            </a:r>
          </a:p>
          <a:p>
            <a:pPr>
              <a:lnSpc>
                <a:spcPct val="110000"/>
              </a:lnSpc>
            </a:pPr>
            <a:endParaRPr lang="en-US" sz="2400" dirty="0"/>
          </a:p>
          <a:p>
            <a:pPr>
              <a:lnSpc>
                <a:spcPct val="110000"/>
              </a:lnSpc>
            </a:pPr>
            <a:r>
              <a:rPr lang="en-US" sz="2400" b="1" dirty="0"/>
              <a:t>3. Testing data: </a:t>
            </a:r>
            <a:r>
              <a:rPr lang="en-US" sz="2400" dirty="0"/>
              <a:t>After the model has been trained and validated, it is ready for testing. Testing the dataset is to assess the final performance of the model. It represents unseen data that the model hasn't encountered before. By evaluating the model's predictions on this dataset, we can measure its effectiveness and determine how well it will perform in real-world scenarios.</a:t>
            </a:r>
          </a:p>
          <a:p>
            <a:pPr>
              <a:lnSpc>
                <a:spcPct val="110000"/>
              </a:lnSpc>
            </a:pPr>
            <a:endParaRPr lang="en-US" sz="2400" dirty="0"/>
          </a:p>
          <a:p>
            <a:pPr>
              <a:lnSpc>
                <a:spcPct val="110000"/>
              </a:lnSpc>
            </a:pPr>
            <a:r>
              <a:rPr lang="en-US" sz="2400" dirty="0"/>
              <a:t>By splitting the available data into training, validation, and testing datasets, we can effectively build and deploy a model, ensuring that it is trained, evaluated, and tested on different sets of data.</a:t>
            </a:r>
          </a:p>
          <a:p>
            <a:endParaRPr lang="en-US" sz="1600" dirty="0"/>
          </a:p>
        </p:txBody>
      </p:sp>
      <p:sp>
        <p:nvSpPr>
          <p:cNvPr id="6" name="Slide Number Placeholder 5">
            <a:extLst>
              <a:ext uri="{FF2B5EF4-FFF2-40B4-BE49-F238E27FC236}">
                <a16:creationId xmlns:a16="http://schemas.microsoft.com/office/drawing/2014/main" id="{994705E6-BD55-FDF3-C8EA-3BDC699E3AF4}"/>
              </a:ext>
            </a:extLst>
          </p:cNvPr>
          <p:cNvSpPr>
            <a:spLocks noGrp="1"/>
          </p:cNvSpPr>
          <p:nvPr>
            <p:ph type="sldNum" sz="quarter" idx="12"/>
          </p:nvPr>
        </p:nvSpPr>
        <p:spPr/>
        <p:txBody>
          <a:bodyPr/>
          <a:lstStyle/>
          <a:p>
            <a:fld id="{3C6A6AAE-EB1D-3A49-BA15-5BB57B97E012}" type="slidenum">
              <a:rPr lang="en-US" smtClean="0"/>
              <a:t>29</a:t>
            </a:fld>
            <a:endParaRPr lang="en-US"/>
          </a:p>
        </p:txBody>
      </p:sp>
    </p:spTree>
    <p:extLst>
      <p:ext uri="{BB962C8B-B14F-4D97-AF65-F5344CB8AC3E}">
        <p14:creationId xmlns:p14="http://schemas.microsoft.com/office/powerpoint/2010/main" val="167488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1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7AF6A-9856-170C-2C9D-674457E804E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Training and testing the models</a:t>
            </a:r>
          </a:p>
        </p:txBody>
      </p:sp>
      <p:pic>
        <p:nvPicPr>
          <p:cNvPr id="7" name="Picture 6" descr="A screenshot of a computer program&#10;&#10;Description automatically generated with low confidence">
            <a:extLst>
              <a:ext uri="{FF2B5EF4-FFF2-40B4-BE49-F238E27FC236}">
                <a16:creationId xmlns:a16="http://schemas.microsoft.com/office/drawing/2014/main" id="{2ECEC2EC-C18C-E0C2-84BD-53F409586BC9}"/>
              </a:ext>
            </a:extLst>
          </p:cNvPr>
          <p:cNvPicPr>
            <a:picLocks noChangeAspect="1"/>
          </p:cNvPicPr>
          <p:nvPr/>
        </p:nvPicPr>
        <p:blipFill>
          <a:blip r:embed="rId2"/>
          <a:stretch>
            <a:fillRect/>
          </a:stretch>
        </p:blipFill>
        <p:spPr>
          <a:xfrm>
            <a:off x="4282464" y="640080"/>
            <a:ext cx="7198474" cy="5578816"/>
          </a:xfrm>
          <a:prstGeom prst="rect">
            <a:avLst/>
          </a:prstGeom>
        </p:spPr>
      </p:pic>
      <p:sp>
        <p:nvSpPr>
          <p:cNvPr id="5" name="Slide Number Placeholder 4">
            <a:extLst>
              <a:ext uri="{FF2B5EF4-FFF2-40B4-BE49-F238E27FC236}">
                <a16:creationId xmlns:a16="http://schemas.microsoft.com/office/drawing/2014/main" id="{C8745D72-D86C-E02E-BD24-FAD349AC2E21}"/>
              </a:ext>
            </a:extLst>
          </p:cNvPr>
          <p:cNvSpPr>
            <a:spLocks noGrp="1"/>
          </p:cNvSpPr>
          <p:nvPr>
            <p:ph type="sldNum" sz="quarter" idx="12"/>
          </p:nvPr>
        </p:nvSpPr>
        <p:spPr/>
        <p:txBody>
          <a:bodyPr/>
          <a:lstStyle/>
          <a:p>
            <a:fld id="{3C6A6AAE-EB1D-3A49-BA15-5BB57B97E012}" type="slidenum">
              <a:rPr lang="en-US" smtClean="0"/>
              <a:t>30</a:t>
            </a:fld>
            <a:endParaRPr lang="en-US"/>
          </a:p>
        </p:txBody>
      </p:sp>
    </p:spTree>
    <p:extLst>
      <p:ext uri="{BB962C8B-B14F-4D97-AF65-F5344CB8AC3E}">
        <p14:creationId xmlns:p14="http://schemas.microsoft.com/office/powerpoint/2010/main" val="3253167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4" descr="A screenshot of a logistic regression model&#10;&#10;Description automatically generated">
            <a:extLst>
              <a:ext uri="{FF2B5EF4-FFF2-40B4-BE49-F238E27FC236}">
                <a16:creationId xmlns:a16="http://schemas.microsoft.com/office/drawing/2014/main" id="{4A2F8728-5B03-494D-815A-FAF828D19EF4}"/>
              </a:ext>
            </a:extLst>
          </p:cNvPr>
          <p:cNvPicPr>
            <a:picLocks noChangeAspect="1"/>
          </p:cNvPicPr>
          <p:nvPr/>
        </p:nvPicPr>
        <p:blipFill>
          <a:blip r:embed="rId2"/>
          <a:stretch>
            <a:fillRect/>
          </a:stretch>
        </p:blipFill>
        <p:spPr>
          <a:xfrm>
            <a:off x="6557797" y="480060"/>
            <a:ext cx="4116619" cy="3118338"/>
          </a:xfrm>
          <a:prstGeom prst="rect">
            <a:avLst/>
          </a:prstGeom>
        </p:spPr>
      </p:pic>
      <p:sp>
        <p:nvSpPr>
          <p:cNvPr id="12" name="Rectangle 11">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automaton&#10;&#10;Description automatically generated">
            <a:extLst>
              <a:ext uri="{FF2B5EF4-FFF2-40B4-BE49-F238E27FC236}">
                <a16:creationId xmlns:a16="http://schemas.microsoft.com/office/drawing/2014/main" id="{6C4DA9CF-953E-0947-872E-8365D867337B}"/>
              </a:ext>
            </a:extLst>
          </p:cNvPr>
          <p:cNvPicPr>
            <a:picLocks noChangeAspect="1"/>
          </p:cNvPicPr>
          <p:nvPr/>
        </p:nvPicPr>
        <p:blipFill rotWithShape="1">
          <a:blip r:embed="rId3"/>
          <a:srcRect l="17709" r="24957" b="-1"/>
          <a:stretch/>
        </p:blipFill>
        <p:spPr>
          <a:xfrm>
            <a:off x="730037" y="643467"/>
            <a:ext cx="4952070" cy="5571066"/>
          </a:xfrm>
          <a:prstGeom prst="rect">
            <a:avLst/>
          </a:prstGeom>
        </p:spPr>
      </p:pic>
      <p:pic>
        <p:nvPicPr>
          <p:cNvPr id="14" name="Picture 13" descr="A screenshot of a computer&#10;&#10;Description automatically generated with low confidence">
            <a:extLst>
              <a:ext uri="{FF2B5EF4-FFF2-40B4-BE49-F238E27FC236}">
                <a16:creationId xmlns:a16="http://schemas.microsoft.com/office/drawing/2014/main" id="{D9109F4A-CC0A-FD9D-6F72-72F92BEE2212}"/>
              </a:ext>
            </a:extLst>
          </p:cNvPr>
          <p:cNvPicPr>
            <a:picLocks noChangeAspect="1"/>
          </p:cNvPicPr>
          <p:nvPr/>
        </p:nvPicPr>
        <p:blipFill>
          <a:blip r:embed="rId4"/>
          <a:stretch>
            <a:fillRect/>
          </a:stretch>
        </p:blipFill>
        <p:spPr>
          <a:xfrm>
            <a:off x="6412145" y="3840430"/>
            <a:ext cx="4932834" cy="2295477"/>
          </a:xfrm>
          <a:prstGeom prst="rect">
            <a:avLst/>
          </a:prstGeom>
        </p:spPr>
      </p:pic>
      <p:sp>
        <p:nvSpPr>
          <p:cNvPr id="15" name="Oval 14">
            <a:extLst>
              <a:ext uri="{FF2B5EF4-FFF2-40B4-BE49-F238E27FC236}">
                <a16:creationId xmlns:a16="http://schemas.microsoft.com/office/drawing/2014/main" id="{7B2A6734-9F62-CE52-BAB8-2244E661F167}"/>
              </a:ext>
            </a:extLst>
          </p:cNvPr>
          <p:cNvSpPr/>
          <p:nvPr/>
        </p:nvSpPr>
        <p:spPr>
          <a:xfrm>
            <a:off x="9835662" y="5462954"/>
            <a:ext cx="691661" cy="3048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D311FD2-565F-41FE-92F4-7A825B0D7D3C}"/>
              </a:ext>
            </a:extLst>
          </p:cNvPr>
          <p:cNvSpPr>
            <a:spLocks noGrp="1"/>
          </p:cNvSpPr>
          <p:nvPr>
            <p:ph type="sldNum" sz="quarter" idx="12"/>
          </p:nvPr>
        </p:nvSpPr>
        <p:spPr/>
        <p:txBody>
          <a:bodyPr/>
          <a:lstStyle/>
          <a:p>
            <a:fld id="{3C6A6AAE-EB1D-3A49-BA15-5BB57B97E012}" type="slidenum">
              <a:rPr lang="en-US" smtClean="0"/>
              <a:t>31</a:t>
            </a:fld>
            <a:endParaRPr lang="en-US"/>
          </a:p>
        </p:txBody>
      </p:sp>
    </p:spTree>
    <p:extLst>
      <p:ext uri="{BB962C8B-B14F-4D97-AF65-F5344CB8AC3E}">
        <p14:creationId xmlns:p14="http://schemas.microsoft.com/office/powerpoint/2010/main" val="2312555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code&#10;&#10;Description automatically generated with low confidence">
            <a:extLst>
              <a:ext uri="{FF2B5EF4-FFF2-40B4-BE49-F238E27FC236}">
                <a16:creationId xmlns:a16="http://schemas.microsoft.com/office/drawing/2014/main" id="{A5FEC2F8-8D27-86D8-B7A3-955155069AD7}"/>
              </a:ext>
            </a:extLst>
          </p:cNvPr>
          <p:cNvPicPr>
            <a:picLocks noChangeAspect="1"/>
          </p:cNvPicPr>
          <p:nvPr/>
        </p:nvPicPr>
        <p:blipFill>
          <a:blip r:embed="rId2"/>
          <a:stretch>
            <a:fillRect/>
          </a:stretch>
        </p:blipFill>
        <p:spPr>
          <a:xfrm>
            <a:off x="6412145" y="480060"/>
            <a:ext cx="5129784" cy="3616497"/>
          </a:xfrm>
          <a:prstGeom prst="rect">
            <a:avLst/>
          </a:prstGeom>
        </p:spPr>
      </p:pic>
      <p:sp>
        <p:nvSpPr>
          <p:cNvPr id="13"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automaton&#10;&#10;Description automatically generated">
            <a:extLst>
              <a:ext uri="{FF2B5EF4-FFF2-40B4-BE49-F238E27FC236}">
                <a16:creationId xmlns:a16="http://schemas.microsoft.com/office/drawing/2014/main" id="{6C4DA9CF-953E-0947-872E-8365D867337B}"/>
              </a:ext>
            </a:extLst>
          </p:cNvPr>
          <p:cNvPicPr>
            <a:picLocks noChangeAspect="1"/>
          </p:cNvPicPr>
          <p:nvPr/>
        </p:nvPicPr>
        <p:blipFill rotWithShape="1">
          <a:blip r:embed="rId3"/>
          <a:srcRect l="17709" r="24957" b="-1"/>
          <a:stretch/>
        </p:blipFill>
        <p:spPr>
          <a:xfrm>
            <a:off x="730037" y="643467"/>
            <a:ext cx="4952070" cy="5571066"/>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C11D17A3-6A4C-811F-7612-533031FC0660}"/>
              </a:ext>
            </a:extLst>
          </p:cNvPr>
          <p:cNvPicPr>
            <a:picLocks noChangeAspect="1"/>
          </p:cNvPicPr>
          <p:nvPr/>
        </p:nvPicPr>
        <p:blipFill>
          <a:blip r:embed="rId4"/>
          <a:stretch>
            <a:fillRect/>
          </a:stretch>
        </p:blipFill>
        <p:spPr>
          <a:xfrm>
            <a:off x="6811108" y="4007646"/>
            <a:ext cx="4454364" cy="2035784"/>
          </a:xfrm>
          <a:prstGeom prst="rect">
            <a:avLst/>
          </a:prstGeom>
        </p:spPr>
      </p:pic>
      <p:pic>
        <p:nvPicPr>
          <p:cNvPr id="8" name="Picture 7">
            <a:extLst>
              <a:ext uri="{FF2B5EF4-FFF2-40B4-BE49-F238E27FC236}">
                <a16:creationId xmlns:a16="http://schemas.microsoft.com/office/drawing/2014/main" id="{0D0F317C-B33C-821B-D5A7-FDEDB076F88E}"/>
              </a:ext>
            </a:extLst>
          </p:cNvPr>
          <p:cNvPicPr>
            <a:picLocks noChangeAspect="1"/>
          </p:cNvPicPr>
          <p:nvPr/>
        </p:nvPicPr>
        <p:blipFill rotWithShape="1">
          <a:blip r:embed="rId5"/>
          <a:srcRect r="22195"/>
          <a:stretch/>
        </p:blipFill>
        <p:spPr>
          <a:xfrm>
            <a:off x="6412145" y="6107430"/>
            <a:ext cx="4822092" cy="660400"/>
          </a:xfrm>
          <a:prstGeom prst="rect">
            <a:avLst/>
          </a:prstGeom>
        </p:spPr>
      </p:pic>
      <p:sp>
        <p:nvSpPr>
          <p:cNvPr id="7" name="Slide Number Placeholder 6">
            <a:extLst>
              <a:ext uri="{FF2B5EF4-FFF2-40B4-BE49-F238E27FC236}">
                <a16:creationId xmlns:a16="http://schemas.microsoft.com/office/drawing/2014/main" id="{A7CDD7D9-983B-2E82-8C10-2B3288A7F485}"/>
              </a:ext>
            </a:extLst>
          </p:cNvPr>
          <p:cNvSpPr>
            <a:spLocks noGrp="1"/>
          </p:cNvSpPr>
          <p:nvPr>
            <p:ph type="sldNum" sz="quarter" idx="12"/>
          </p:nvPr>
        </p:nvSpPr>
        <p:spPr/>
        <p:txBody>
          <a:bodyPr/>
          <a:lstStyle/>
          <a:p>
            <a:fld id="{3C6A6AAE-EB1D-3A49-BA15-5BB57B97E012}" type="slidenum">
              <a:rPr lang="en-US" smtClean="0"/>
              <a:t>32</a:t>
            </a:fld>
            <a:endParaRPr lang="en-US"/>
          </a:p>
        </p:txBody>
      </p:sp>
    </p:spTree>
    <p:extLst>
      <p:ext uri="{BB962C8B-B14F-4D97-AF65-F5344CB8AC3E}">
        <p14:creationId xmlns:p14="http://schemas.microsoft.com/office/powerpoint/2010/main" val="3053634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Description automatically generated with medium confidence">
            <a:extLst>
              <a:ext uri="{FF2B5EF4-FFF2-40B4-BE49-F238E27FC236}">
                <a16:creationId xmlns:a16="http://schemas.microsoft.com/office/drawing/2014/main" id="{EF9558E6-0D16-0B29-4F99-847FA0998BDA}"/>
              </a:ext>
            </a:extLst>
          </p:cNvPr>
          <p:cNvPicPr>
            <a:picLocks noChangeAspect="1"/>
          </p:cNvPicPr>
          <p:nvPr/>
        </p:nvPicPr>
        <p:blipFill>
          <a:blip r:embed="rId2"/>
          <a:stretch>
            <a:fillRect/>
          </a:stretch>
        </p:blipFill>
        <p:spPr>
          <a:xfrm>
            <a:off x="6421035" y="979528"/>
            <a:ext cx="5129784" cy="4898943"/>
          </a:xfrm>
          <a:prstGeom prst="rect">
            <a:avLst/>
          </a:prstGeom>
        </p:spPr>
      </p:pic>
      <p:sp>
        <p:nvSpPr>
          <p:cNvPr id="13"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automaton&#10;&#10;Description automatically generated">
            <a:extLst>
              <a:ext uri="{FF2B5EF4-FFF2-40B4-BE49-F238E27FC236}">
                <a16:creationId xmlns:a16="http://schemas.microsoft.com/office/drawing/2014/main" id="{6C4DA9CF-953E-0947-872E-8365D867337B}"/>
              </a:ext>
            </a:extLst>
          </p:cNvPr>
          <p:cNvPicPr>
            <a:picLocks noChangeAspect="1"/>
          </p:cNvPicPr>
          <p:nvPr/>
        </p:nvPicPr>
        <p:blipFill rotWithShape="1">
          <a:blip r:embed="rId3"/>
          <a:srcRect l="17709" r="24957" b="-1"/>
          <a:stretch/>
        </p:blipFill>
        <p:spPr>
          <a:xfrm>
            <a:off x="730037" y="643467"/>
            <a:ext cx="4952070" cy="5571066"/>
          </a:xfrm>
          <a:prstGeom prst="rect">
            <a:avLst/>
          </a:prstGeom>
        </p:spPr>
      </p:pic>
      <p:pic>
        <p:nvPicPr>
          <p:cNvPr id="6" name="Picture 5" descr="A picture containing font, text, white, graphics&#10;&#10;Description automatically generated">
            <a:extLst>
              <a:ext uri="{FF2B5EF4-FFF2-40B4-BE49-F238E27FC236}">
                <a16:creationId xmlns:a16="http://schemas.microsoft.com/office/drawing/2014/main" id="{5E4D688C-EE6A-36F3-14D6-46B25A7CBC93}"/>
              </a:ext>
            </a:extLst>
          </p:cNvPr>
          <p:cNvPicPr>
            <a:picLocks noChangeAspect="1"/>
          </p:cNvPicPr>
          <p:nvPr/>
        </p:nvPicPr>
        <p:blipFill>
          <a:blip r:embed="rId4"/>
          <a:stretch>
            <a:fillRect/>
          </a:stretch>
        </p:blipFill>
        <p:spPr>
          <a:xfrm>
            <a:off x="6908800" y="6021070"/>
            <a:ext cx="3251200" cy="596900"/>
          </a:xfrm>
          <a:prstGeom prst="rect">
            <a:avLst/>
          </a:prstGeom>
        </p:spPr>
      </p:pic>
      <p:sp>
        <p:nvSpPr>
          <p:cNvPr id="7" name="Slide Number Placeholder 6">
            <a:extLst>
              <a:ext uri="{FF2B5EF4-FFF2-40B4-BE49-F238E27FC236}">
                <a16:creationId xmlns:a16="http://schemas.microsoft.com/office/drawing/2014/main" id="{0EEBC1DC-9E93-C03E-CFAE-6B4F67124E1C}"/>
              </a:ext>
            </a:extLst>
          </p:cNvPr>
          <p:cNvSpPr>
            <a:spLocks noGrp="1"/>
          </p:cNvSpPr>
          <p:nvPr>
            <p:ph type="sldNum" sz="quarter" idx="12"/>
          </p:nvPr>
        </p:nvSpPr>
        <p:spPr/>
        <p:txBody>
          <a:bodyPr/>
          <a:lstStyle/>
          <a:p>
            <a:fld id="{3C6A6AAE-EB1D-3A49-BA15-5BB57B97E012}" type="slidenum">
              <a:rPr lang="en-US" smtClean="0"/>
              <a:t>33</a:t>
            </a:fld>
            <a:endParaRPr lang="en-US"/>
          </a:p>
        </p:txBody>
      </p:sp>
    </p:spTree>
    <p:extLst>
      <p:ext uri="{BB962C8B-B14F-4D97-AF65-F5344CB8AC3E}">
        <p14:creationId xmlns:p14="http://schemas.microsoft.com/office/powerpoint/2010/main" val="1511095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36AF9231-7AA1-4415-9503-A29407191423}"/>
              </a:ext>
            </a:extLst>
          </p:cNvPr>
          <p:cNvPicPr>
            <a:picLocks noChangeAspect="1"/>
          </p:cNvPicPr>
          <p:nvPr/>
        </p:nvPicPr>
        <p:blipFill>
          <a:blip r:embed="rId2"/>
          <a:stretch>
            <a:fillRect/>
          </a:stretch>
        </p:blipFill>
        <p:spPr>
          <a:xfrm>
            <a:off x="6771428" y="643467"/>
            <a:ext cx="4428997" cy="5571066"/>
          </a:xfrm>
          <a:prstGeom prst="rect">
            <a:avLst/>
          </a:prstGeom>
        </p:spPr>
      </p:pic>
      <p:sp>
        <p:nvSpPr>
          <p:cNvPr id="13"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automaton&#10;&#10;Description automatically generated">
            <a:extLst>
              <a:ext uri="{FF2B5EF4-FFF2-40B4-BE49-F238E27FC236}">
                <a16:creationId xmlns:a16="http://schemas.microsoft.com/office/drawing/2014/main" id="{6C4DA9CF-953E-0947-872E-8365D867337B}"/>
              </a:ext>
            </a:extLst>
          </p:cNvPr>
          <p:cNvPicPr>
            <a:picLocks noChangeAspect="1"/>
          </p:cNvPicPr>
          <p:nvPr/>
        </p:nvPicPr>
        <p:blipFill rotWithShape="1">
          <a:blip r:embed="rId3"/>
          <a:srcRect l="17709" r="24957" b="-1"/>
          <a:stretch/>
        </p:blipFill>
        <p:spPr>
          <a:xfrm>
            <a:off x="730037" y="643467"/>
            <a:ext cx="4952070" cy="5571066"/>
          </a:xfrm>
          <a:prstGeom prst="rect">
            <a:avLst/>
          </a:prstGeom>
        </p:spPr>
      </p:pic>
      <p:sp>
        <p:nvSpPr>
          <p:cNvPr id="6" name="Slide Number Placeholder 5">
            <a:extLst>
              <a:ext uri="{FF2B5EF4-FFF2-40B4-BE49-F238E27FC236}">
                <a16:creationId xmlns:a16="http://schemas.microsoft.com/office/drawing/2014/main" id="{B5793659-456C-DD19-B8F8-E0F09B4077A7}"/>
              </a:ext>
            </a:extLst>
          </p:cNvPr>
          <p:cNvSpPr>
            <a:spLocks noGrp="1"/>
          </p:cNvSpPr>
          <p:nvPr>
            <p:ph type="sldNum" sz="quarter" idx="12"/>
          </p:nvPr>
        </p:nvSpPr>
        <p:spPr/>
        <p:txBody>
          <a:bodyPr/>
          <a:lstStyle/>
          <a:p>
            <a:fld id="{3C6A6AAE-EB1D-3A49-BA15-5BB57B97E012}" type="slidenum">
              <a:rPr lang="en-US" smtClean="0"/>
              <a:t>34</a:t>
            </a:fld>
            <a:endParaRPr lang="en-US"/>
          </a:p>
        </p:txBody>
      </p:sp>
    </p:spTree>
    <p:extLst>
      <p:ext uri="{BB962C8B-B14F-4D97-AF65-F5344CB8AC3E}">
        <p14:creationId xmlns:p14="http://schemas.microsoft.com/office/powerpoint/2010/main" val="1246066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D4558DC2-C6AE-304D-EE59-C49CAD91A22A}"/>
              </a:ext>
            </a:extLst>
          </p:cNvPr>
          <p:cNvPicPr>
            <a:picLocks noChangeAspect="1"/>
          </p:cNvPicPr>
          <p:nvPr/>
        </p:nvPicPr>
        <p:blipFill>
          <a:blip r:embed="rId2"/>
          <a:stretch>
            <a:fillRect/>
          </a:stretch>
        </p:blipFill>
        <p:spPr>
          <a:xfrm>
            <a:off x="6421035" y="1697698"/>
            <a:ext cx="5129784" cy="3462603"/>
          </a:xfrm>
          <a:prstGeom prst="rect">
            <a:avLst/>
          </a:prstGeom>
        </p:spPr>
      </p:pic>
      <p:sp>
        <p:nvSpPr>
          <p:cNvPr id="21" name="Rectangle 20">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text on a white background&#10;&#10;Description automatically generated with medium confidence">
            <a:extLst>
              <a:ext uri="{FF2B5EF4-FFF2-40B4-BE49-F238E27FC236}">
                <a16:creationId xmlns:a16="http://schemas.microsoft.com/office/drawing/2014/main" id="{BF31D37A-D105-FE96-1335-0A3328CCA9C6}"/>
              </a:ext>
            </a:extLst>
          </p:cNvPr>
          <p:cNvPicPr>
            <a:picLocks noChangeAspect="1"/>
          </p:cNvPicPr>
          <p:nvPr/>
        </p:nvPicPr>
        <p:blipFill>
          <a:blip r:embed="rId3"/>
          <a:stretch>
            <a:fillRect/>
          </a:stretch>
        </p:blipFill>
        <p:spPr>
          <a:xfrm>
            <a:off x="6412145" y="4892014"/>
            <a:ext cx="3175000" cy="673100"/>
          </a:xfrm>
          <a:prstGeom prst="rect">
            <a:avLst/>
          </a:prstGeom>
        </p:spPr>
      </p:pic>
      <p:pic>
        <p:nvPicPr>
          <p:cNvPr id="10" name="Picture 9" descr="A white robot with green eyes&#10;&#10;Description automatically generated with low confidence">
            <a:extLst>
              <a:ext uri="{FF2B5EF4-FFF2-40B4-BE49-F238E27FC236}">
                <a16:creationId xmlns:a16="http://schemas.microsoft.com/office/drawing/2014/main" id="{C1B4E1B5-1D00-7DA6-0D3E-7F448C50A577}"/>
              </a:ext>
            </a:extLst>
          </p:cNvPr>
          <p:cNvPicPr>
            <a:picLocks noChangeAspect="1"/>
          </p:cNvPicPr>
          <p:nvPr/>
        </p:nvPicPr>
        <p:blipFill>
          <a:blip r:embed="rId4"/>
          <a:stretch>
            <a:fillRect/>
          </a:stretch>
        </p:blipFill>
        <p:spPr>
          <a:xfrm>
            <a:off x="186963" y="844849"/>
            <a:ext cx="5865609" cy="5168299"/>
          </a:xfrm>
          <a:prstGeom prst="rect">
            <a:avLst/>
          </a:prstGeom>
        </p:spPr>
      </p:pic>
      <p:sp>
        <p:nvSpPr>
          <p:cNvPr id="5" name="Slide Number Placeholder 4">
            <a:extLst>
              <a:ext uri="{FF2B5EF4-FFF2-40B4-BE49-F238E27FC236}">
                <a16:creationId xmlns:a16="http://schemas.microsoft.com/office/drawing/2014/main" id="{FA23A5D3-D95A-0DA9-2656-8B8233BC2A25}"/>
              </a:ext>
            </a:extLst>
          </p:cNvPr>
          <p:cNvSpPr>
            <a:spLocks noGrp="1"/>
          </p:cNvSpPr>
          <p:nvPr>
            <p:ph type="sldNum" sz="quarter" idx="12"/>
          </p:nvPr>
        </p:nvSpPr>
        <p:spPr/>
        <p:txBody>
          <a:bodyPr/>
          <a:lstStyle/>
          <a:p>
            <a:fld id="{3C6A6AAE-EB1D-3A49-BA15-5BB57B97E012}" type="slidenum">
              <a:rPr lang="en-US" smtClean="0"/>
              <a:t>35</a:t>
            </a:fld>
            <a:endParaRPr lang="en-US"/>
          </a:p>
        </p:txBody>
      </p:sp>
    </p:spTree>
    <p:extLst>
      <p:ext uri="{BB962C8B-B14F-4D97-AF65-F5344CB8AC3E}">
        <p14:creationId xmlns:p14="http://schemas.microsoft.com/office/powerpoint/2010/main" val="3910994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5827FA30-C97E-522D-B2EB-40928784072B}"/>
              </a:ext>
            </a:extLst>
          </p:cNvPr>
          <p:cNvPicPr>
            <a:picLocks noChangeAspect="1"/>
          </p:cNvPicPr>
          <p:nvPr/>
        </p:nvPicPr>
        <p:blipFill rotWithShape="1">
          <a:blip r:embed="rId2"/>
          <a:srcRect r="5882" b="-1"/>
          <a:stretch/>
        </p:blipFill>
        <p:spPr>
          <a:xfrm>
            <a:off x="2519309" y="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78F0D9-B47F-3972-526F-582D74013B87}"/>
              </a:ext>
            </a:extLst>
          </p:cNvPr>
          <p:cNvSpPr>
            <a:spLocks noGrp="1"/>
          </p:cNvSpPr>
          <p:nvPr>
            <p:ph type="title"/>
          </p:nvPr>
        </p:nvSpPr>
        <p:spPr>
          <a:xfrm>
            <a:off x="838200" y="365125"/>
            <a:ext cx="3822189" cy="1899912"/>
          </a:xfrm>
        </p:spPr>
        <p:txBody>
          <a:bodyPr>
            <a:normAutofit/>
          </a:bodyPr>
          <a:lstStyle/>
          <a:p>
            <a:r>
              <a:rPr lang="en-US" sz="4000" b="1" dirty="0"/>
              <a:t>Limitations</a:t>
            </a:r>
          </a:p>
        </p:txBody>
      </p:sp>
      <p:sp>
        <p:nvSpPr>
          <p:cNvPr id="3" name="Content Placeholder 2">
            <a:extLst>
              <a:ext uri="{FF2B5EF4-FFF2-40B4-BE49-F238E27FC236}">
                <a16:creationId xmlns:a16="http://schemas.microsoft.com/office/drawing/2014/main" id="{C4ACF003-2D53-7D39-7DA9-DD7D01E2B01C}"/>
              </a:ext>
            </a:extLst>
          </p:cNvPr>
          <p:cNvSpPr>
            <a:spLocks noGrp="1"/>
          </p:cNvSpPr>
          <p:nvPr>
            <p:ph idx="1"/>
          </p:nvPr>
        </p:nvSpPr>
        <p:spPr>
          <a:xfrm>
            <a:off x="272705" y="1738489"/>
            <a:ext cx="5086103" cy="4844874"/>
          </a:xfrm>
        </p:spPr>
        <p:txBody>
          <a:bodyPr>
            <a:normAutofit/>
          </a:bodyPr>
          <a:lstStyle/>
          <a:p>
            <a:pPr>
              <a:lnSpc>
                <a:spcPct val="100000"/>
              </a:lnSpc>
            </a:pPr>
            <a:endParaRPr lang="en-US" sz="1800" dirty="0"/>
          </a:p>
          <a:p>
            <a:pPr>
              <a:lnSpc>
                <a:spcPct val="100000"/>
              </a:lnSpc>
            </a:pPr>
            <a:endParaRPr lang="en-US" sz="1800" dirty="0"/>
          </a:p>
          <a:p>
            <a:pPr>
              <a:lnSpc>
                <a:spcPct val="100000"/>
              </a:lnSpc>
            </a:pPr>
            <a:r>
              <a:rPr lang="en-US" sz="1800" dirty="0"/>
              <a:t>Limited variables used to predict diabetes risk may limit the applicability of our results due to data constraints. Larger datasets with more variables may yield different outcomes.</a:t>
            </a:r>
          </a:p>
          <a:p>
            <a:pPr marL="0" indent="0">
              <a:lnSpc>
                <a:spcPct val="100000"/>
              </a:lnSpc>
              <a:buNone/>
            </a:pPr>
            <a:endParaRPr lang="en-US" sz="1800" dirty="0"/>
          </a:p>
          <a:p>
            <a:pPr>
              <a:lnSpc>
                <a:spcPct val="100000"/>
              </a:lnSpc>
            </a:pPr>
            <a:r>
              <a:rPr lang="en-US" sz="1800" dirty="0"/>
              <a:t>We excluded the missing values in the data, which despite of being a usual practice, it could modify the results.</a:t>
            </a:r>
          </a:p>
        </p:txBody>
      </p:sp>
      <p:sp>
        <p:nvSpPr>
          <p:cNvPr id="7" name="Slide Number Placeholder 6">
            <a:extLst>
              <a:ext uri="{FF2B5EF4-FFF2-40B4-BE49-F238E27FC236}">
                <a16:creationId xmlns:a16="http://schemas.microsoft.com/office/drawing/2014/main" id="{04410894-8160-24E9-05C5-429587A0F71C}"/>
              </a:ext>
            </a:extLst>
          </p:cNvPr>
          <p:cNvSpPr>
            <a:spLocks noGrp="1"/>
          </p:cNvSpPr>
          <p:nvPr>
            <p:ph type="sldNum" sz="quarter" idx="12"/>
          </p:nvPr>
        </p:nvSpPr>
        <p:spPr/>
        <p:txBody>
          <a:bodyPr/>
          <a:lstStyle/>
          <a:p>
            <a:fld id="{3C6A6AAE-EB1D-3A49-BA15-5BB57B97E012}" type="slidenum">
              <a:rPr lang="en-US" smtClean="0"/>
              <a:t>36</a:t>
            </a:fld>
            <a:endParaRPr lang="en-US"/>
          </a:p>
        </p:txBody>
      </p:sp>
    </p:spTree>
    <p:extLst>
      <p:ext uri="{BB962C8B-B14F-4D97-AF65-F5344CB8AC3E}">
        <p14:creationId xmlns:p14="http://schemas.microsoft.com/office/powerpoint/2010/main" val="787716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265C-0447-7763-67AE-09F5A1F1CEDA}"/>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C95A92EC-ECCD-02E1-0D72-59B030DE2330}"/>
              </a:ext>
            </a:extLst>
          </p:cNvPr>
          <p:cNvSpPr>
            <a:spLocks noGrp="1"/>
          </p:cNvSpPr>
          <p:nvPr>
            <p:ph idx="1"/>
          </p:nvPr>
        </p:nvSpPr>
        <p:spPr>
          <a:xfrm>
            <a:off x="417689" y="1444978"/>
            <a:ext cx="11176000" cy="4731985"/>
          </a:xfrm>
        </p:spPr>
        <p:txBody>
          <a:bodyPr>
            <a:normAutofit fontScale="70000" lnSpcReduction="20000"/>
          </a:bodyPr>
          <a:lstStyle/>
          <a:p>
            <a:pPr>
              <a:lnSpc>
                <a:spcPct val="120000"/>
              </a:lnSpc>
            </a:pPr>
            <a:endParaRPr lang="en-US" dirty="0"/>
          </a:p>
          <a:p>
            <a:pPr>
              <a:lnSpc>
                <a:spcPct val="120000"/>
              </a:lnSpc>
            </a:pPr>
            <a:r>
              <a:rPr lang="en-US" dirty="0"/>
              <a:t>Identifying  subjects at high risk of developing diabetes is a critical component of disease prevention.</a:t>
            </a:r>
          </a:p>
          <a:p>
            <a:pPr>
              <a:lnSpc>
                <a:spcPct val="120000"/>
              </a:lnSpc>
            </a:pPr>
            <a:endParaRPr lang="en-US" dirty="0"/>
          </a:p>
          <a:p>
            <a:pPr>
              <a:lnSpc>
                <a:spcPct val="120000"/>
              </a:lnSpc>
            </a:pPr>
            <a:r>
              <a:rPr lang="en-US" dirty="0"/>
              <a:t>We identified the critical variables in predicting type 2 DM, which are BMI, age, skin thickness and multiple pregnancies in women.</a:t>
            </a:r>
          </a:p>
          <a:p>
            <a:pPr>
              <a:lnSpc>
                <a:spcPct val="120000"/>
              </a:lnSpc>
            </a:pPr>
            <a:endParaRPr lang="en-US" dirty="0"/>
          </a:p>
          <a:p>
            <a:pPr>
              <a:lnSpc>
                <a:spcPct val="120000"/>
              </a:lnSpc>
            </a:pPr>
            <a:r>
              <a:rPr lang="en-US" dirty="0"/>
              <a:t>We built the model using some machine learning algorithms such as Logistic Regression, Random Forests, K-Nearest Neighbor (KNN) and Support Vector Machine (SVM) and we conclude that our proposed model has a prediction accuracy of 83%</a:t>
            </a:r>
          </a:p>
          <a:p>
            <a:endParaRPr lang="en-US" dirty="0"/>
          </a:p>
          <a:p>
            <a:r>
              <a:rPr lang="en-US" dirty="0"/>
              <a:t>The best accuracy was achieved with SVM.</a:t>
            </a:r>
          </a:p>
        </p:txBody>
      </p:sp>
      <p:sp>
        <p:nvSpPr>
          <p:cNvPr id="6" name="Slide Number Placeholder 5">
            <a:extLst>
              <a:ext uri="{FF2B5EF4-FFF2-40B4-BE49-F238E27FC236}">
                <a16:creationId xmlns:a16="http://schemas.microsoft.com/office/drawing/2014/main" id="{28843EA2-A7CA-1812-00C9-4A54A3BF4332}"/>
              </a:ext>
            </a:extLst>
          </p:cNvPr>
          <p:cNvSpPr>
            <a:spLocks noGrp="1"/>
          </p:cNvSpPr>
          <p:nvPr>
            <p:ph type="sldNum" sz="quarter" idx="12"/>
          </p:nvPr>
        </p:nvSpPr>
        <p:spPr/>
        <p:txBody>
          <a:bodyPr/>
          <a:lstStyle/>
          <a:p>
            <a:fld id="{3C6A6AAE-EB1D-3A49-BA15-5BB57B97E012}" type="slidenum">
              <a:rPr lang="en-US" smtClean="0"/>
              <a:t>37</a:t>
            </a:fld>
            <a:endParaRPr lang="en-US"/>
          </a:p>
        </p:txBody>
      </p:sp>
    </p:spTree>
    <p:extLst>
      <p:ext uri="{BB962C8B-B14F-4D97-AF65-F5344CB8AC3E}">
        <p14:creationId xmlns:p14="http://schemas.microsoft.com/office/powerpoint/2010/main" val="3561947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ty skyline at night&#10;&#10;Description automatically generated with low confidence">
            <a:extLst>
              <a:ext uri="{FF2B5EF4-FFF2-40B4-BE49-F238E27FC236}">
                <a16:creationId xmlns:a16="http://schemas.microsoft.com/office/drawing/2014/main" id="{1DBD5BDF-949A-D3A6-0B7F-2E97FFD9319E}"/>
              </a:ext>
            </a:extLst>
          </p:cNvPr>
          <p:cNvPicPr>
            <a:picLocks noChangeAspect="1"/>
          </p:cNvPicPr>
          <p:nvPr/>
        </p:nvPicPr>
        <p:blipFill>
          <a:blip r:embed="rId2"/>
          <a:stretch>
            <a:fillRect/>
          </a:stretch>
        </p:blipFill>
        <p:spPr>
          <a:xfrm>
            <a:off x="0" y="0"/>
            <a:ext cx="11692037" cy="6907177"/>
          </a:xfrm>
          <a:prstGeom prst="rect">
            <a:avLst/>
          </a:prstGeom>
        </p:spPr>
      </p:pic>
      <p:cxnSp>
        <p:nvCxnSpPr>
          <p:cNvPr id="30" name="Straight Arrow Connector 29">
            <a:extLst>
              <a:ext uri="{FF2B5EF4-FFF2-40B4-BE49-F238E27FC236}">
                <a16:creationId xmlns:a16="http://schemas.microsoft.com/office/drawing/2014/main" id="{9AB8A91D-653C-DDF2-029B-D37EA2C118EB}"/>
              </a:ext>
            </a:extLst>
          </p:cNvPr>
          <p:cNvCxnSpPr>
            <a:cxnSpLocks/>
          </p:cNvCxnSpPr>
          <p:nvPr/>
        </p:nvCxnSpPr>
        <p:spPr>
          <a:xfrm>
            <a:off x="3071159" y="2677087"/>
            <a:ext cx="0" cy="918933"/>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text, font, graphics, screenshot&#10;&#10;Description automatically generated">
            <a:extLst>
              <a:ext uri="{FF2B5EF4-FFF2-40B4-BE49-F238E27FC236}">
                <a16:creationId xmlns:a16="http://schemas.microsoft.com/office/drawing/2014/main" id="{5937DAA2-BD5F-155E-2B47-E05EFD43B728}"/>
              </a:ext>
            </a:extLst>
          </p:cNvPr>
          <p:cNvPicPr>
            <a:picLocks noChangeAspect="1"/>
          </p:cNvPicPr>
          <p:nvPr/>
        </p:nvPicPr>
        <p:blipFill>
          <a:blip r:embed="rId3"/>
          <a:stretch>
            <a:fillRect/>
          </a:stretch>
        </p:blipFill>
        <p:spPr>
          <a:xfrm>
            <a:off x="6142319" y="203200"/>
            <a:ext cx="4679949" cy="2664818"/>
          </a:xfrm>
          <a:prstGeom prst="rect">
            <a:avLst/>
          </a:prstGeom>
        </p:spPr>
      </p:pic>
      <p:sp>
        <p:nvSpPr>
          <p:cNvPr id="5" name="TextBox 4">
            <a:extLst>
              <a:ext uri="{FF2B5EF4-FFF2-40B4-BE49-F238E27FC236}">
                <a16:creationId xmlns:a16="http://schemas.microsoft.com/office/drawing/2014/main" id="{6FE9B9AE-FDEE-22AA-A4C8-18910BEF146A}"/>
              </a:ext>
            </a:extLst>
          </p:cNvPr>
          <p:cNvSpPr txBox="1"/>
          <p:nvPr/>
        </p:nvSpPr>
        <p:spPr>
          <a:xfrm>
            <a:off x="597877" y="6011497"/>
            <a:ext cx="7165103" cy="523220"/>
          </a:xfrm>
          <a:prstGeom prst="rect">
            <a:avLst/>
          </a:prstGeom>
          <a:noFill/>
        </p:spPr>
        <p:txBody>
          <a:bodyPr wrap="none" rtlCol="0">
            <a:spAutoFit/>
          </a:bodyPr>
          <a:lstStyle/>
          <a:p>
            <a:r>
              <a:rPr lang="en-US" sz="2800" dirty="0">
                <a:highlight>
                  <a:srgbClr val="FFFF00"/>
                </a:highlight>
              </a:rPr>
              <a:t>https://</a:t>
            </a:r>
            <a:r>
              <a:rPr lang="en-US" sz="2800" dirty="0" err="1">
                <a:highlight>
                  <a:srgbClr val="FFFF00"/>
                </a:highlight>
              </a:rPr>
              <a:t>www.healthycanadians.gc.ca</a:t>
            </a:r>
            <a:r>
              <a:rPr lang="en-US" sz="2800" dirty="0">
                <a:highlight>
                  <a:srgbClr val="FFFF00"/>
                </a:highlight>
              </a:rPr>
              <a:t>/</a:t>
            </a:r>
            <a:r>
              <a:rPr lang="en-US" sz="2800" dirty="0" err="1">
                <a:highlight>
                  <a:srgbClr val="FFFF00"/>
                </a:highlight>
              </a:rPr>
              <a:t>en</a:t>
            </a:r>
            <a:r>
              <a:rPr lang="en-US" sz="2800" dirty="0">
                <a:highlight>
                  <a:srgbClr val="FFFF00"/>
                </a:highlight>
              </a:rPr>
              <a:t>/</a:t>
            </a:r>
            <a:r>
              <a:rPr lang="en-US" sz="2800" dirty="0" err="1">
                <a:highlight>
                  <a:srgbClr val="FFFF00"/>
                </a:highlight>
              </a:rPr>
              <a:t>canrisk</a:t>
            </a:r>
            <a:endParaRPr lang="en-US" sz="2800" dirty="0">
              <a:highlight>
                <a:srgbClr val="FFFF00"/>
              </a:highlight>
            </a:endParaRPr>
          </a:p>
        </p:txBody>
      </p:sp>
      <p:sp>
        <p:nvSpPr>
          <p:cNvPr id="7" name="Slide Number Placeholder 6">
            <a:extLst>
              <a:ext uri="{FF2B5EF4-FFF2-40B4-BE49-F238E27FC236}">
                <a16:creationId xmlns:a16="http://schemas.microsoft.com/office/drawing/2014/main" id="{571C178D-0687-6EBE-3E1F-77A50FF098CE}"/>
              </a:ext>
            </a:extLst>
          </p:cNvPr>
          <p:cNvSpPr>
            <a:spLocks noGrp="1"/>
          </p:cNvSpPr>
          <p:nvPr>
            <p:ph type="sldNum" sz="quarter" idx="12"/>
          </p:nvPr>
        </p:nvSpPr>
        <p:spPr/>
        <p:txBody>
          <a:bodyPr/>
          <a:lstStyle/>
          <a:p>
            <a:fld id="{3C6A6AAE-EB1D-3A49-BA15-5BB57B97E012}" type="slidenum">
              <a:rPr lang="en-US" smtClean="0"/>
              <a:t>38</a:t>
            </a:fld>
            <a:endParaRPr lang="en-US"/>
          </a:p>
        </p:txBody>
      </p:sp>
    </p:spTree>
    <p:extLst>
      <p:ext uri="{BB962C8B-B14F-4D97-AF65-F5344CB8AC3E}">
        <p14:creationId xmlns:p14="http://schemas.microsoft.com/office/powerpoint/2010/main" val="151731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owl of fruit and vegetables&#10;&#10;Description automatically generated with low confidence">
            <a:extLst>
              <a:ext uri="{FF2B5EF4-FFF2-40B4-BE49-F238E27FC236}">
                <a16:creationId xmlns:a16="http://schemas.microsoft.com/office/drawing/2014/main" id="{8D00F84B-3610-6C87-8A4F-0A8A9E75009A}"/>
              </a:ext>
            </a:extLst>
          </p:cNvPr>
          <p:cNvPicPr>
            <a:picLocks noChangeAspect="1"/>
          </p:cNvPicPr>
          <p:nvPr/>
        </p:nvPicPr>
        <p:blipFill rotWithShape="1">
          <a:blip r:embed="rId2"/>
          <a:srcRect l="3188" r="1086" b="1867"/>
          <a:stretch/>
        </p:blipFill>
        <p:spPr>
          <a:xfrm>
            <a:off x="4141877" y="1573356"/>
            <a:ext cx="7968558" cy="3900688"/>
          </a:xfrm>
          <a:prstGeom prst="rect">
            <a:avLst/>
          </a:prstGeom>
        </p:spPr>
      </p:pic>
      <p:sp>
        <p:nvSpPr>
          <p:cNvPr id="2" name="Title 1">
            <a:extLst>
              <a:ext uri="{FF2B5EF4-FFF2-40B4-BE49-F238E27FC236}">
                <a16:creationId xmlns:a16="http://schemas.microsoft.com/office/drawing/2014/main" id="{A5BE5779-CCF5-427A-18E9-D8AA3D87E690}"/>
              </a:ext>
            </a:extLst>
          </p:cNvPr>
          <p:cNvSpPr>
            <a:spLocks noGrp="1"/>
          </p:cNvSpPr>
          <p:nvPr>
            <p:ph type="title" idx="4294967295"/>
          </p:nvPr>
        </p:nvSpPr>
        <p:spPr>
          <a:xfrm>
            <a:off x="271960" y="103021"/>
            <a:ext cx="10515600" cy="1325563"/>
          </a:xfrm>
        </p:spPr>
        <p:txBody>
          <a:bodyPr/>
          <a:lstStyle/>
          <a:p>
            <a:r>
              <a:rPr lang="en-US" dirty="0">
                <a:solidFill>
                  <a:srgbClr val="0070C0"/>
                </a:solidFill>
                <a:highlight>
                  <a:srgbClr val="FFFF00"/>
                </a:highlight>
              </a:rPr>
              <a:t>Learning Objectives</a:t>
            </a:r>
          </a:p>
        </p:txBody>
      </p:sp>
      <p:sp>
        <p:nvSpPr>
          <p:cNvPr id="8" name="TextBox 7">
            <a:extLst>
              <a:ext uri="{FF2B5EF4-FFF2-40B4-BE49-F238E27FC236}">
                <a16:creationId xmlns:a16="http://schemas.microsoft.com/office/drawing/2014/main" id="{B8864F97-4E11-E729-0DE9-5CC455663A2E}"/>
              </a:ext>
            </a:extLst>
          </p:cNvPr>
          <p:cNvSpPr txBox="1"/>
          <p:nvPr/>
        </p:nvSpPr>
        <p:spPr>
          <a:xfrm>
            <a:off x="275359" y="988579"/>
            <a:ext cx="6794617" cy="584775"/>
          </a:xfrm>
          <a:prstGeom prst="rect">
            <a:avLst/>
          </a:prstGeom>
          <a:noFill/>
        </p:spPr>
        <p:txBody>
          <a:bodyPr wrap="none" rtlCol="0">
            <a:spAutoFit/>
          </a:bodyPr>
          <a:lstStyle/>
          <a:p>
            <a:r>
              <a:rPr lang="en-US" sz="3200" b="1" dirty="0">
                <a:solidFill>
                  <a:srgbClr val="FF0000"/>
                </a:solidFill>
              </a:rPr>
              <a:t>After this presentation you will know…</a:t>
            </a:r>
          </a:p>
        </p:txBody>
      </p:sp>
      <p:sp>
        <p:nvSpPr>
          <p:cNvPr id="9" name="TextBox 8">
            <a:extLst>
              <a:ext uri="{FF2B5EF4-FFF2-40B4-BE49-F238E27FC236}">
                <a16:creationId xmlns:a16="http://schemas.microsoft.com/office/drawing/2014/main" id="{5DCEFE9E-68A2-F5F2-7D19-08FE7833740F}"/>
              </a:ext>
            </a:extLst>
          </p:cNvPr>
          <p:cNvSpPr txBox="1"/>
          <p:nvPr/>
        </p:nvSpPr>
        <p:spPr>
          <a:xfrm>
            <a:off x="277722" y="2373001"/>
            <a:ext cx="3864155" cy="1384995"/>
          </a:xfrm>
          <a:prstGeom prst="rect">
            <a:avLst/>
          </a:prstGeom>
          <a:noFill/>
        </p:spPr>
        <p:txBody>
          <a:bodyPr wrap="square" rtlCol="0">
            <a:spAutoFit/>
          </a:bodyPr>
          <a:lstStyle/>
          <a:p>
            <a:r>
              <a:rPr lang="en-US" sz="2800" dirty="0"/>
              <a:t>A brief overview about Diabetes Mellitus (DM),</a:t>
            </a:r>
          </a:p>
          <a:p>
            <a:r>
              <a:rPr lang="en-US" sz="2800" dirty="0"/>
              <a:t>a very bad disease.</a:t>
            </a:r>
          </a:p>
        </p:txBody>
      </p:sp>
      <p:sp>
        <p:nvSpPr>
          <p:cNvPr id="11" name="TextBox 10">
            <a:extLst>
              <a:ext uri="{FF2B5EF4-FFF2-40B4-BE49-F238E27FC236}">
                <a16:creationId xmlns:a16="http://schemas.microsoft.com/office/drawing/2014/main" id="{9567959D-3C17-92B9-905A-69AA77F2851F}"/>
              </a:ext>
            </a:extLst>
          </p:cNvPr>
          <p:cNvSpPr txBox="1"/>
          <p:nvPr/>
        </p:nvSpPr>
        <p:spPr>
          <a:xfrm>
            <a:off x="81565" y="4702413"/>
            <a:ext cx="10384061" cy="1384995"/>
          </a:xfrm>
          <a:prstGeom prst="rect">
            <a:avLst/>
          </a:prstGeom>
          <a:noFill/>
        </p:spPr>
        <p:txBody>
          <a:bodyPr wrap="none" rtlCol="0">
            <a:spAutoFit/>
          </a:bodyPr>
          <a:lstStyle/>
          <a:p>
            <a:r>
              <a:rPr lang="en-US" sz="2800" dirty="0"/>
              <a:t>How we could train different </a:t>
            </a:r>
          </a:p>
          <a:p>
            <a:r>
              <a:rPr lang="en-US" sz="2800" dirty="0"/>
              <a:t>Machine learning models</a:t>
            </a:r>
          </a:p>
          <a:p>
            <a:r>
              <a:rPr lang="en-US" sz="2800" dirty="0"/>
              <a:t>to achieve the best accuracy to determine if someone could be at risk.</a:t>
            </a:r>
          </a:p>
        </p:txBody>
      </p:sp>
      <p:sp>
        <p:nvSpPr>
          <p:cNvPr id="10" name="Slide Number Placeholder 9">
            <a:extLst>
              <a:ext uri="{FF2B5EF4-FFF2-40B4-BE49-F238E27FC236}">
                <a16:creationId xmlns:a16="http://schemas.microsoft.com/office/drawing/2014/main" id="{71205F82-528B-8E91-69A2-BA27F3E51F88}"/>
              </a:ext>
            </a:extLst>
          </p:cNvPr>
          <p:cNvSpPr>
            <a:spLocks noGrp="1"/>
          </p:cNvSpPr>
          <p:nvPr>
            <p:ph type="sldNum" sz="quarter" idx="12"/>
          </p:nvPr>
        </p:nvSpPr>
        <p:spPr/>
        <p:txBody>
          <a:bodyPr/>
          <a:lstStyle/>
          <a:p>
            <a:fld id="{3C6A6AAE-EB1D-3A49-BA15-5BB57B97E012}" type="slidenum">
              <a:rPr lang="en-US" smtClean="0"/>
              <a:t>3</a:t>
            </a:fld>
            <a:endParaRPr lang="en-US"/>
          </a:p>
        </p:txBody>
      </p:sp>
    </p:spTree>
    <p:extLst>
      <p:ext uri="{BB962C8B-B14F-4D97-AF65-F5344CB8AC3E}">
        <p14:creationId xmlns:p14="http://schemas.microsoft.com/office/powerpoint/2010/main" val="2590865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F81E9F00-6C9E-0DFE-0608-6337F521028C}"/>
              </a:ext>
            </a:extLst>
          </p:cNvPr>
          <p:cNvPicPr>
            <a:picLocks noChangeAspect="1"/>
          </p:cNvPicPr>
          <p:nvPr/>
        </p:nvPicPr>
        <p:blipFill>
          <a:blip r:embed="rId2"/>
          <a:stretch>
            <a:fillRect/>
          </a:stretch>
        </p:blipFill>
        <p:spPr>
          <a:xfrm>
            <a:off x="2317976" y="3219980"/>
            <a:ext cx="5291666" cy="3638020"/>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CD60BAB3-5D0C-3F1E-7590-5E6559E2A87A}"/>
              </a:ext>
            </a:extLst>
          </p:cNvPr>
          <p:cNvPicPr>
            <a:picLocks noChangeAspect="1"/>
          </p:cNvPicPr>
          <p:nvPr/>
        </p:nvPicPr>
        <p:blipFill rotWithShape="1">
          <a:blip r:embed="rId3"/>
          <a:srcRect l="4725" r="11260"/>
          <a:stretch/>
        </p:blipFill>
        <p:spPr>
          <a:xfrm>
            <a:off x="6690883" y="0"/>
            <a:ext cx="5136782" cy="2888924"/>
          </a:xfrm>
          <a:prstGeom prst="rect">
            <a:avLst/>
          </a:prstGeom>
        </p:spPr>
      </p:pic>
      <p:pic>
        <p:nvPicPr>
          <p:cNvPr id="7" name="Picture 6" descr="A picture containing text, businesscard&#10;&#10;Description automatically generated">
            <a:extLst>
              <a:ext uri="{FF2B5EF4-FFF2-40B4-BE49-F238E27FC236}">
                <a16:creationId xmlns:a16="http://schemas.microsoft.com/office/drawing/2014/main" id="{4D8F0FA9-25DD-888B-A912-DF87D7F67D43}"/>
              </a:ext>
            </a:extLst>
          </p:cNvPr>
          <p:cNvPicPr>
            <a:picLocks noChangeAspect="1"/>
          </p:cNvPicPr>
          <p:nvPr/>
        </p:nvPicPr>
        <p:blipFill>
          <a:blip r:embed="rId4"/>
          <a:stretch>
            <a:fillRect/>
          </a:stretch>
        </p:blipFill>
        <p:spPr>
          <a:xfrm>
            <a:off x="364335" y="0"/>
            <a:ext cx="3680127" cy="3437723"/>
          </a:xfrm>
          <a:prstGeom prst="rect">
            <a:avLst/>
          </a:prstGeom>
        </p:spPr>
      </p:pic>
      <p:sp>
        <p:nvSpPr>
          <p:cNvPr id="6" name="Slide Number Placeholder 5">
            <a:extLst>
              <a:ext uri="{FF2B5EF4-FFF2-40B4-BE49-F238E27FC236}">
                <a16:creationId xmlns:a16="http://schemas.microsoft.com/office/drawing/2014/main" id="{7C1B036E-02B1-45C7-8B76-193E1BC27177}"/>
              </a:ext>
            </a:extLst>
          </p:cNvPr>
          <p:cNvSpPr>
            <a:spLocks noGrp="1"/>
          </p:cNvSpPr>
          <p:nvPr>
            <p:ph type="sldNum" sz="quarter" idx="12"/>
          </p:nvPr>
        </p:nvSpPr>
        <p:spPr/>
        <p:txBody>
          <a:bodyPr/>
          <a:lstStyle/>
          <a:p>
            <a:fld id="{3C6A6AAE-EB1D-3A49-BA15-5BB57B97E012}" type="slidenum">
              <a:rPr lang="en-US" smtClean="0"/>
              <a:t>39</a:t>
            </a:fld>
            <a:endParaRPr lang="en-US"/>
          </a:p>
        </p:txBody>
      </p:sp>
    </p:spTree>
    <p:extLst>
      <p:ext uri="{BB962C8B-B14F-4D97-AF65-F5344CB8AC3E}">
        <p14:creationId xmlns:p14="http://schemas.microsoft.com/office/powerpoint/2010/main" val="1003342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5" name="Rectangle 99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6000" dirty="0"/>
              <a:t>Our goals</a:t>
            </a:r>
          </a:p>
        </p:txBody>
      </p:sp>
      <p:pic>
        <p:nvPicPr>
          <p:cNvPr id="991" name="Picture 990">
            <a:extLst>
              <a:ext uri="{FF2B5EF4-FFF2-40B4-BE49-F238E27FC236}">
                <a16:creationId xmlns:a16="http://schemas.microsoft.com/office/drawing/2014/main" id="{71182F4E-99FF-019C-1D8F-123CDDDD324A}"/>
              </a:ext>
            </a:extLst>
          </p:cNvPr>
          <p:cNvPicPr>
            <a:picLocks noChangeAspect="1"/>
          </p:cNvPicPr>
          <p:nvPr/>
        </p:nvPicPr>
        <p:blipFill rotWithShape="1">
          <a:blip r:embed="rId2"/>
          <a:srcRect l="30893" r="20513" b="-1"/>
          <a:stretch/>
        </p:blipFill>
        <p:spPr>
          <a:xfrm>
            <a:off x="7199440" y="10"/>
            <a:ext cx="4992560" cy="6857990"/>
          </a:xfrm>
          <a:prstGeom prst="rect">
            <a:avLst/>
          </a:prstGeom>
          <a:effectLst/>
        </p:spPr>
      </p:pic>
      <p:graphicFrame>
        <p:nvGraphicFramePr>
          <p:cNvPr id="990" name="Subtitle 2">
            <a:extLst>
              <a:ext uri="{FF2B5EF4-FFF2-40B4-BE49-F238E27FC236}">
                <a16:creationId xmlns:a16="http://schemas.microsoft.com/office/drawing/2014/main" id="{158DBE1C-5AB5-A65F-B186-8E548C169563}"/>
              </a:ext>
            </a:extLst>
          </p:cNvPr>
          <p:cNvGraphicFramePr/>
          <p:nvPr>
            <p:extLst>
              <p:ext uri="{D42A27DB-BD31-4B8C-83A1-F6EECF244321}">
                <p14:modId xmlns:p14="http://schemas.microsoft.com/office/powerpoint/2010/main" val="2579456219"/>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325F1C84-4F32-6B32-B1BA-D04CCA2A053E}"/>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BD480A-0975-B095-636C-2324773E0388}"/>
              </a:ext>
            </a:extLst>
          </p:cNvPr>
          <p:cNvSpPr>
            <a:spLocks noGrp="1"/>
          </p:cNvSpPr>
          <p:nvPr>
            <p:ph type="title"/>
          </p:nvPr>
        </p:nvSpPr>
        <p:spPr>
          <a:xfrm>
            <a:off x="728663" y="1422400"/>
            <a:ext cx="4505552" cy="2387600"/>
          </a:xfrm>
        </p:spPr>
        <p:txBody>
          <a:bodyPr vert="horz" lIns="91440" tIns="45720" rIns="91440" bIns="45720" rtlCol="0" anchor="b">
            <a:normAutofit/>
          </a:bodyPr>
          <a:lstStyle/>
          <a:p>
            <a:pPr marL="342900" lvl="0" indent="-342900"/>
            <a:r>
              <a:rPr lang="en-US" sz="5000">
                <a:solidFill>
                  <a:schemeClr val="bg1"/>
                </a:solidFill>
              </a:rPr>
              <a:t>Brief Overview:</a:t>
            </a:r>
            <a:br>
              <a:rPr lang="en-US" sz="5000">
                <a:solidFill>
                  <a:schemeClr val="bg1"/>
                </a:solidFill>
              </a:rPr>
            </a:br>
            <a:r>
              <a:rPr lang="en-US" sz="5000">
                <a:solidFill>
                  <a:schemeClr val="bg1"/>
                </a:solidFill>
              </a:rPr>
              <a:t>Diabetes Mellitus</a:t>
            </a:r>
          </a:p>
        </p:txBody>
      </p:sp>
      <p:sp>
        <p:nvSpPr>
          <p:cNvPr id="34" name="Freeform: Shape 33">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descr="A picture containing screenshot, circle, diagram&#10;&#10;Description automatically generated">
            <a:extLst>
              <a:ext uri="{FF2B5EF4-FFF2-40B4-BE49-F238E27FC236}">
                <a16:creationId xmlns:a16="http://schemas.microsoft.com/office/drawing/2014/main" id="{489B9415-5A1E-CEFB-D835-4F0892263A41}"/>
              </a:ext>
            </a:extLst>
          </p:cNvPr>
          <p:cNvPicPr>
            <a:picLocks noChangeAspect="1"/>
          </p:cNvPicPr>
          <p:nvPr/>
        </p:nvPicPr>
        <p:blipFill>
          <a:blip r:embed="rId2"/>
          <a:stretch>
            <a:fillRect/>
          </a:stretch>
        </p:blipFill>
        <p:spPr>
          <a:xfrm>
            <a:off x="7886667" y="2663211"/>
            <a:ext cx="3314397" cy="3408121"/>
          </a:xfrm>
          <a:prstGeom prst="rect">
            <a:avLst/>
          </a:prstGeom>
        </p:spPr>
      </p:pic>
      <p:pic>
        <p:nvPicPr>
          <p:cNvPr id="14" name="Picture 13" descr="A picture containing screenshot, design&#10;&#10;Description automatically generated">
            <a:extLst>
              <a:ext uri="{FF2B5EF4-FFF2-40B4-BE49-F238E27FC236}">
                <a16:creationId xmlns:a16="http://schemas.microsoft.com/office/drawing/2014/main" id="{74DC89E7-BFD2-051E-9337-DDE587F9758B}"/>
              </a:ext>
            </a:extLst>
          </p:cNvPr>
          <p:cNvPicPr>
            <a:picLocks noChangeAspect="1"/>
          </p:cNvPicPr>
          <p:nvPr/>
        </p:nvPicPr>
        <p:blipFill>
          <a:blip r:embed="rId3"/>
          <a:stretch>
            <a:fillRect/>
          </a:stretch>
        </p:blipFill>
        <p:spPr>
          <a:xfrm>
            <a:off x="5756393" y="1045016"/>
            <a:ext cx="3105975" cy="1902409"/>
          </a:xfrm>
          <a:prstGeom prst="rect">
            <a:avLst/>
          </a:prstGeom>
        </p:spPr>
      </p:pic>
      <p:pic>
        <p:nvPicPr>
          <p:cNvPr id="16" name="Picture 15" descr="A picture containing rectangle, screenshot, electric blue, diagram&#10;&#10;Description automatically generated">
            <a:extLst>
              <a:ext uri="{FF2B5EF4-FFF2-40B4-BE49-F238E27FC236}">
                <a16:creationId xmlns:a16="http://schemas.microsoft.com/office/drawing/2014/main" id="{93AB263A-54F7-D8C5-5B95-86CB9D2E9F14}"/>
              </a:ext>
            </a:extLst>
          </p:cNvPr>
          <p:cNvPicPr>
            <a:picLocks noChangeAspect="1"/>
          </p:cNvPicPr>
          <p:nvPr/>
        </p:nvPicPr>
        <p:blipFill>
          <a:blip r:embed="rId4"/>
          <a:stretch>
            <a:fillRect/>
          </a:stretch>
        </p:blipFill>
        <p:spPr>
          <a:xfrm>
            <a:off x="269721" y="4377146"/>
            <a:ext cx="1723201" cy="2009000"/>
          </a:xfrm>
          <a:prstGeom prst="rect">
            <a:avLst/>
          </a:prstGeom>
        </p:spPr>
      </p:pic>
      <p:pic>
        <p:nvPicPr>
          <p:cNvPr id="18" name="Picture 17" descr="A cartoon of a jar of honey&#10;&#10;Description automatically generated with medium confidence">
            <a:extLst>
              <a:ext uri="{FF2B5EF4-FFF2-40B4-BE49-F238E27FC236}">
                <a16:creationId xmlns:a16="http://schemas.microsoft.com/office/drawing/2014/main" id="{54DA4501-246C-F908-E320-3395BB02624A}"/>
              </a:ext>
            </a:extLst>
          </p:cNvPr>
          <p:cNvPicPr>
            <a:picLocks noChangeAspect="1"/>
          </p:cNvPicPr>
          <p:nvPr/>
        </p:nvPicPr>
        <p:blipFill>
          <a:blip r:embed="rId5"/>
          <a:stretch>
            <a:fillRect/>
          </a:stretch>
        </p:blipFill>
        <p:spPr>
          <a:xfrm>
            <a:off x="2161053" y="4768138"/>
            <a:ext cx="1460830" cy="1618008"/>
          </a:xfrm>
          <a:prstGeom prst="rect">
            <a:avLst/>
          </a:prstGeom>
        </p:spPr>
      </p:pic>
      <p:sp>
        <p:nvSpPr>
          <p:cNvPr id="5" name="Slide Number Placeholder 4">
            <a:extLst>
              <a:ext uri="{FF2B5EF4-FFF2-40B4-BE49-F238E27FC236}">
                <a16:creationId xmlns:a16="http://schemas.microsoft.com/office/drawing/2014/main" id="{04ECB2DF-3077-4156-256B-647B2937B591}"/>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extLst>
      <p:ext uri="{BB962C8B-B14F-4D97-AF65-F5344CB8AC3E}">
        <p14:creationId xmlns:p14="http://schemas.microsoft.com/office/powerpoint/2010/main" val="1921179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insulin resistance&#10;&#10;Description automatically generated with medium confidence">
            <a:extLst>
              <a:ext uri="{FF2B5EF4-FFF2-40B4-BE49-F238E27FC236}">
                <a16:creationId xmlns:a16="http://schemas.microsoft.com/office/drawing/2014/main" id="{547DBB04-088C-B4D7-7967-AF080254641B}"/>
              </a:ext>
            </a:extLst>
          </p:cNvPr>
          <p:cNvPicPr>
            <a:picLocks noChangeAspect="1"/>
          </p:cNvPicPr>
          <p:nvPr/>
        </p:nvPicPr>
        <p:blipFill>
          <a:blip r:embed="rId3"/>
          <a:stretch>
            <a:fillRect/>
          </a:stretch>
        </p:blipFill>
        <p:spPr>
          <a:xfrm>
            <a:off x="7526214" y="2295683"/>
            <a:ext cx="4562983" cy="4316133"/>
          </a:xfrm>
          <a:prstGeom prst="rect">
            <a:avLst/>
          </a:prstGeom>
        </p:spPr>
      </p:pic>
      <p:pic>
        <p:nvPicPr>
          <p:cNvPr id="5" name="Picture 4">
            <a:extLst>
              <a:ext uri="{FF2B5EF4-FFF2-40B4-BE49-F238E27FC236}">
                <a16:creationId xmlns:a16="http://schemas.microsoft.com/office/drawing/2014/main" id="{18EDD7A2-2B5E-B914-7338-EB782499BD91}"/>
              </a:ext>
            </a:extLst>
          </p:cNvPr>
          <p:cNvPicPr>
            <a:picLocks noChangeAspect="1"/>
          </p:cNvPicPr>
          <p:nvPr/>
        </p:nvPicPr>
        <p:blipFill>
          <a:blip r:embed="rId4"/>
          <a:stretch>
            <a:fillRect/>
          </a:stretch>
        </p:blipFill>
        <p:spPr>
          <a:xfrm>
            <a:off x="3649540" y="431612"/>
            <a:ext cx="4892919" cy="3333637"/>
          </a:xfrm>
          <a:prstGeom prst="rect">
            <a:avLst/>
          </a:prstGeom>
        </p:spPr>
      </p:pic>
      <p:pic>
        <p:nvPicPr>
          <p:cNvPr id="7" name="Picture 6" descr="A close-up of a person injecting insulin into her stomach&#10;&#10;Description automatically generated with medium confidence">
            <a:extLst>
              <a:ext uri="{FF2B5EF4-FFF2-40B4-BE49-F238E27FC236}">
                <a16:creationId xmlns:a16="http://schemas.microsoft.com/office/drawing/2014/main" id="{4D1432B3-8483-BA5D-82F6-339BB2B3E641}"/>
              </a:ext>
            </a:extLst>
          </p:cNvPr>
          <p:cNvPicPr>
            <a:picLocks noChangeAspect="1"/>
          </p:cNvPicPr>
          <p:nvPr/>
        </p:nvPicPr>
        <p:blipFill>
          <a:blip r:embed="rId5"/>
          <a:stretch>
            <a:fillRect/>
          </a:stretch>
        </p:blipFill>
        <p:spPr>
          <a:xfrm>
            <a:off x="219808" y="3212124"/>
            <a:ext cx="4654512" cy="2689273"/>
          </a:xfrm>
          <a:prstGeom prst="rect">
            <a:avLst/>
          </a:prstGeom>
        </p:spPr>
      </p:pic>
      <p:sp>
        <p:nvSpPr>
          <p:cNvPr id="10" name="TextBox 9">
            <a:extLst>
              <a:ext uri="{FF2B5EF4-FFF2-40B4-BE49-F238E27FC236}">
                <a16:creationId xmlns:a16="http://schemas.microsoft.com/office/drawing/2014/main" id="{D36D0240-6336-B7E6-3044-6F6E38754B4D}"/>
              </a:ext>
            </a:extLst>
          </p:cNvPr>
          <p:cNvSpPr txBox="1"/>
          <p:nvPr/>
        </p:nvSpPr>
        <p:spPr>
          <a:xfrm>
            <a:off x="890954" y="6201508"/>
            <a:ext cx="2773516" cy="369332"/>
          </a:xfrm>
          <a:prstGeom prst="rect">
            <a:avLst/>
          </a:prstGeom>
          <a:noFill/>
        </p:spPr>
        <p:txBody>
          <a:bodyPr wrap="none" rtlCol="0">
            <a:spAutoFit/>
          </a:bodyPr>
          <a:lstStyle/>
          <a:p>
            <a:r>
              <a:rPr lang="en-US" dirty="0"/>
              <a:t>Not enough insulin – type 1</a:t>
            </a:r>
          </a:p>
        </p:txBody>
      </p:sp>
      <p:sp>
        <p:nvSpPr>
          <p:cNvPr id="11" name="TextBox 10">
            <a:extLst>
              <a:ext uri="{FF2B5EF4-FFF2-40B4-BE49-F238E27FC236}">
                <a16:creationId xmlns:a16="http://schemas.microsoft.com/office/drawing/2014/main" id="{5D84CAFD-9470-3A3D-13FB-D6DB3047FA51}"/>
              </a:ext>
            </a:extLst>
          </p:cNvPr>
          <p:cNvSpPr txBox="1"/>
          <p:nvPr/>
        </p:nvSpPr>
        <p:spPr>
          <a:xfrm>
            <a:off x="9425354" y="1441939"/>
            <a:ext cx="2033442" cy="646331"/>
          </a:xfrm>
          <a:prstGeom prst="rect">
            <a:avLst/>
          </a:prstGeom>
          <a:noFill/>
        </p:spPr>
        <p:txBody>
          <a:bodyPr wrap="none" rtlCol="0">
            <a:spAutoFit/>
          </a:bodyPr>
          <a:lstStyle/>
          <a:p>
            <a:r>
              <a:rPr lang="en-US" dirty="0"/>
              <a:t>Insulin is ineffective</a:t>
            </a:r>
          </a:p>
          <a:p>
            <a:pPr algn="ctr"/>
            <a:r>
              <a:rPr lang="en-US" dirty="0"/>
              <a:t>Type 2</a:t>
            </a:r>
          </a:p>
        </p:txBody>
      </p:sp>
      <p:sp>
        <p:nvSpPr>
          <p:cNvPr id="4" name="Slide Number Placeholder 3">
            <a:extLst>
              <a:ext uri="{FF2B5EF4-FFF2-40B4-BE49-F238E27FC236}">
                <a16:creationId xmlns:a16="http://schemas.microsoft.com/office/drawing/2014/main" id="{0734BF36-AEBC-C696-41A5-683EEEBF1DF2}"/>
              </a:ext>
            </a:extLst>
          </p:cNvPr>
          <p:cNvSpPr>
            <a:spLocks noGrp="1"/>
          </p:cNvSpPr>
          <p:nvPr>
            <p:ph type="sldNum" sz="quarter" idx="12"/>
          </p:nvPr>
        </p:nvSpPr>
        <p:spPr/>
        <p:txBody>
          <a:bodyPr/>
          <a:lstStyle/>
          <a:p>
            <a:fld id="{3C6A6AAE-EB1D-3A49-BA15-5BB57B97E012}" type="slidenum">
              <a:rPr lang="en-US" smtClean="0"/>
              <a:t>6</a:t>
            </a:fld>
            <a:endParaRPr lang="en-US"/>
          </a:p>
        </p:txBody>
      </p:sp>
    </p:spTree>
    <p:extLst>
      <p:ext uri="{BB962C8B-B14F-4D97-AF65-F5344CB8AC3E}">
        <p14:creationId xmlns:p14="http://schemas.microsoft.com/office/powerpoint/2010/main" val="98853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text, screenshot, cartoon, clipart&#10;&#10;Description automatically generated">
            <a:extLst>
              <a:ext uri="{FF2B5EF4-FFF2-40B4-BE49-F238E27FC236}">
                <a16:creationId xmlns:a16="http://schemas.microsoft.com/office/drawing/2014/main" id="{5C7A7349-E24E-C201-28A7-8B73510A059E}"/>
              </a:ext>
            </a:extLst>
          </p:cNvPr>
          <p:cNvPicPr>
            <a:picLocks noChangeAspect="1"/>
          </p:cNvPicPr>
          <p:nvPr/>
        </p:nvPicPr>
        <p:blipFill rotWithShape="1">
          <a:blip r:embed="rId2"/>
          <a:srcRect l="1274" r="1820" b="1"/>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175D521B-7248-BAA5-3920-974FAA0DAE38}"/>
              </a:ext>
            </a:extLst>
          </p:cNvPr>
          <p:cNvSpPr>
            <a:spLocks noGrp="1"/>
          </p:cNvSpPr>
          <p:nvPr>
            <p:ph type="sldNum" sz="quarter" idx="12"/>
          </p:nvPr>
        </p:nvSpPr>
        <p:spPr/>
        <p:txBody>
          <a:bodyPr/>
          <a:lstStyle/>
          <a:p>
            <a:fld id="{3C6A6AAE-EB1D-3A49-BA15-5BB57B97E012}" type="slidenum">
              <a:rPr lang="en-US" smtClean="0"/>
              <a:t>7</a:t>
            </a:fld>
            <a:endParaRPr lang="en-US"/>
          </a:p>
        </p:txBody>
      </p:sp>
    </p:spTree>
    <p:extLst>
      <p:ext uri="{BB962C8B-B14F-4D97-AF65-F5344CB8AC3E}">
        <p14:creationId xmlns:p14="http://schemas.microsoft.com/office/powerpoint/2010/main" val="2530008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swimwear, undergarment, stomach, briefs&#10;&#10;Description automatically generated">
            <a:extLst>
              <a:ext uri="{FF2B5EF4-FFF2-40B4-BE49-F238E27FC236}">
                <a16:creationId xmlns:a16="http://schemas.microsoft.com/office/drawing/2014/main" id="{FC8C2B10-E756-2484-C3DE-01C693C9D041}"/>
              </a:ext>
            </a:extLst>
          </p:cNvPr>
          <p:cNvPicPr>
            <a:picLocks noChangeAspect="1"/>
          </p:cNvPicPr>
          <p:nvPr/>
        </p:nvPicPr>
        <p:blipFill>
          <a:blip r:embed="rId2"/>
          <a:stretch>
            <a:fillRect/>
          </a:stretch>
        </p:blipFill>
        <p:spPr>
          <a:xfrm>
            <a:off x="5148343" y="522127"/>
            <a:ext cx="6637867" cy="6087519"/>
          </a:xfrm>
          <a:prstGeom prst="rect">
            <a:avLst/>
          </a:prstGeom>
        </p:spPr>
      </p:pic>
      <p:sp>
        <p:nvSpPr>
          <p:cNvPr id="5" name="Rectangle 4">
            <a:extLst>
              <a:ext uri="{FF2B5EF4-FFF2-40B4-BE49-F238E27FC236}">
                <a16:creationId xmlns:a16="http://schemas.microsoft.com/office/drawing/2014/main" id="{973B185D-332D-2B3A-C5E0-F6823328D105}"/>
              </a:ext>
            </a:extLst>
          </p:cNvPr>
          <p:cNvSpPr/>
          <p:nvPr/>
        </p:nvSpPr>
        <p:spPr>
          <a:xfrm>
            <a:off x="3210473" y="5271737"/>
            <a:ext cx="514252" cy="7047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FFC082-E91B-3C3F-5AD4-0682A9D4F6D9}"/>
              </a:ext>
            </a:extLst>
          </p:cNvPr>
          <p:cNvSpPr txBox="1"/>
          <p:nvPr/>
        </p:nvSpPr>
        <p:spPr>
          <a:xfrm>
            <a:off x="519289" y="349954"/>
            <a:ext cx="5349862" cy="4893647"/>
          </a:xfrm>
          <a:prstGeom prst="rect">
            <a:avLst/>
          </a:prstGeom>
          <a:noFill/>
        </p:spPr>
        <p:txBody>
          <a:bodyPr wrap="none" rtlCol="0">
            <a:spAutoFit/>
          </a:bodyPr>
          <a:lstStyle/>
          <a:p>
            <a:r>
              <a:rPr lang="en-US" sz="2400" b="1" dirty="0"/>
              <a:t>You don’t want to get this nasty disease!</a:t>
            </a:r>
          </a:p>
          <a:p>
            <a:endParaRPr lang="en-US" sz="2400" dirty="0"/>
          </a:p>
          <a:p>
            <a:r>
              <a:rPr lang="en-US" sz="2400" dirty="0"/>
              <a:t>Please Eat well,</a:t>
            </a:r>
          </a:p>
          <a:p>
            <a:endParaRPr lang="en-US" sz="2400" dirty="0"/>
          </a:p>
          <a:p>
            <a:r>
              <a:rPr lang="en-US" sz="2400" dirty="0"/>
              <a:t>Be physically active,</a:t>
            </a:r>
          </a:p>
          <a:p>
            <a:endParaRPr lang="en-US" sz="2400" dirty="0"/>
          </a:p>
          <a:p>
            <a:r>
              <a:rPr lang="en-US" sz="2400" dirty="0"/>
              <a:t>Maintain a healthy weight,</a:t>
            </a:r>
          </a:p>
          <a:p>
            <a:endParaRPr lang="en-US" sz="2400" dirty="0"/>
          </a:p>
          <a:p>
            <a:r>
              <a:rPr lang="en-US" sz="2400" dirty="0"/>
              <a:t>Live tobacco-free</a:t>
            </a:r>
          </a:p>
          <a:p>
            <a:endParaRPr lang="en-US" sz="2400" dirty="0"/>
          </a:p>
          <a:p>
            <a:r>
              <a:rPr lang="en-US" sz="2400" dirty="0"/>
              <a:t>Manage Stress.</a:t>
            </a:r>
          </a:p>
          <a:p>
            <a:endParaRPr lang="en-US" sz="2400" dirty="0"/>
          </a:p>
          <a:p>
            <a:endParaRPr lang="en-US" sz="2400" dirty="0"/>
          </a:p>
        </p:txBody>
      </p:sp>
      <p:sp>
        <p:nvSpPr>
          <p:cNvPr id="7" name="Slide Number Placeholder 6">
            <a:extLst>
              <a:ext uri="{FF2B5EF4-FFF2-40B4-BE49-F238E27FC236}">
                <a16:creationId xmlns:a16="http://schemas.microsoft.com/office/drawing/2014/main" id="{5E91452D-A5DC-B3B4-F5A9-38068685B72C}"/>
              </a:ext>
            </a:extLst>
          </p:cNvPr>
          <p:cNvSpPr>
            <a:spLocks noGrp="1"/>
          </p:cNvSpPr>
          <p:nvPr>
            <p:ph type="sldNum" sz="quarter" idx="12"/>
          </p:nvPr>
        </p:nvSpPr>
        <p:spPr/>
        <p:txBody>
          <a:bodyPr/>
          <a:lstStyle/>
          <a:p>
            <a:fld id="{3C6A6AAE-EB1D-3A49-BA15-5BB57B97E012}" type="slidenum">
              <a:rPr lang="en-US" smtClean="0"/>
              <a:t>8</a:t>
            </a:fld>
            <a:endParaRPr lang="en-US"/>
          </a:p>
        </p:txBody>
      </p:sp>
    </p:spTree>
    <p:extLst>
      <p:ext uri="{BB962C8B-B14F-4D97-AF65-F5344CB8AC3E}">
        <p14:creationId xmlns:p14="http://schemas.microsoft.com/office/powerpoint/2010/main" val="204757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3620</TotalTime>
  <Words>1034</Words>
  <Application>Microsoft Macintosh PowerPoint</Application>
  <PresentationFormat>Widescreen</PresentationFormat>
  <Paragraphs>141</Paragraphs>
  <Slides>40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Britannic Bold</vt:lpstr>
      <vt:lpstr>Calibri</vt:lpstr>
      <vt:lpstr>Calibri Light</vt:lpstr>
      <vt:lpstr>Cambria</vt:lpstr>
      <vt:lpstr>Office Theme</vt:lpstr>
      <vt:lpstr>Predicting Diabetes with Machine Learning </vt:lpstr>
      <vt:lpstr>WHO WE ARE ?</vt:lpstr>
      <vt:lpstr>Disclosures</vt:lpstr>
      <vt:lpstr>Learning Objectives</vt:lpstr>
      <vt:lpstr>Our goals</vt:lpstr>
      <vt:lpstr>Brief Overview: Diabetes Mellitus</vt:lpstr>
      <vt:lpstr>PowerPoint Presentation</vt:lpstr>
      <vt:lpstr>PowerPoint Presentation</vt:lpstr>
      <vt:lpstr>PowerPoint Presentation</vt:lpstr>
      <vt:lpstr>Machine Learning Workflow  Five Stages: 1. Gathering Data 2. Pre-Processing Data 3. Researching the model that would fit best for the type of data 4. Training and testing the model 5. Evaluating </vt:lpstr>
      <vt:lpstr>1. Gathering the  Data</vt:lpstr>
      <vt:lpstr>About the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Researching  the models</vt:lpstr>
      <vt:lpstr>3. Researching the most appropriate models</vt:lpstr>
      <vt:lpstr>Training and testing the ML models</vt:lpstr>
      <vt:lpstr>Building our Diabetes prediction model</vt:lpstr>
      <vt:lpstr>Training and testing the models</vt:lpstr>
      <vt:lpstr>PowerPoint Presentation</vt:lpstr>
      <vt:lpstr>PowerPoint Presentation</vt:lpstr>
      <vt:lpstr>PowerPoint Presentation</vt:lpstr>
      <vt:lpstr>PowerPoint Presentation</vt:lpstr>
      <vt:lpstr>PowerPoint Presentation</vt:lpstr>
      <vt:lpstr>Limitations</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safe is Toronto ?</dc:title>
  <dc:creator>Claudia Capobianco</dc:creator>
  <cp:lastModifiedBy>Microsoft Office User</cp:lastModifiedBy>
  <cp:revision>48</cp:revision>
  <dcterms:created xsi:type="dcterms:W3CDTF">2023-02-10T01:56:22Z</dcterms:created>
  <dcterms:modified xsi:type="dcterms:W3CDTF">2023-06-12T21:34:37Z</dcterms:modified>
</cp:coreProperties>
</file>